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8" r:id="rId3"/>
    <p:sldId id="298" r:id="rId4"/>
    <p:sldId id="259" r:id="rId5"/>
    <p:sldId id="306" r:id="rId6"/>
    <p:sldId id="307" r:id="rId7"/>
    <p:sldId id="263" r:id="rId8"/>
    <p:sldId id="299" r:id="rId9"/>
    <p:sldId id="300" r:id="rId10"/>
    <p:sldId id="301" r:id="rId11"/>
    <p:sldId id="302" r:id="rId12"/>
    <p:sldId id="303" r:id="rId13"/>
    <p:sldId id="275" r:id="rId14"/>
    <p:sldId id="304" r:id="rId15"/>
    <p:sldId id="305" r:id="rId16"/>
    <p:sldId id="269" r:id="rId17"/>
    <p:sldId id="308" r:id="rId18"/>
    <p:sldId id="309" r:id="rId19"/>
    <p:sldId id="310" r:id="rId20"/>
    <p:sldId id="311" r:id="rId21"/>
  </p:sldIdLst>
  <p:sldSz cx="9144000" cy="5143500" type="screen16x9"/>
  <p:notesSz cx="6858000" cy="9144000"/>
  <p:embeddedFontLst>
    <p:embeddedFont>
      <p:font typeface="Khand Light" panose="020B0600000101010101" charset="0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Karla" panose="020B0600000101010101" charset="0"/>
      <p:regular r:id="rId27"/>
      <p:bold r:id="rId28"/>
      <p:italic r:id="rId29"/>
      <p:boldItalic r:id="rId30"/>
    </p:embeddedFont>
    <p:embeddedFont>
      <p:font typeface="맑은 고딕 Semilight" panose="020B0502040204020203" pitchFamily="50" charset="-127"/>
      <p:regular r:id="rId31"/>
    </p:embeddedFont>
    <p:embeddedFont>
      <p:font typeface="Cinzel Medium" panose="020B0600000101010101" charset="0"/>
      <p:regular r:id="rId32"/>
      <p:bold r:id="rId33"/>
    </p:embeddedFont>
    <p:embeddedFont>
      <p:font typeface="Cinzel" panose="020B0600000101010101" charset="0"/>
      <p:regular r:id="rId34"/>
      <p:bold r:id="rId35"/>
    </p:embeddedFont>
    <p:embeddedFont>
      <p:font typeface="Cutive Mono" panose="020B0600000101010101" charset="0"/>
      <p:regular r:id="rId36"/>
    </p:embeddedFont>
    <p:embeddedFont>
      <p:font typeface="Titillium Web" panose="020B0600000101010101" charset="0"/>
      <p:regular r:id="rId37"/>
      <p:bold r:id="rId38"/>
      <p:italic r:id="rId39"/>
      <p:boldItalic r:id="rId40"/>
    </p:embeddedFont>
    <p:embeddedFont>
      <p:font typeface="함초롬돋움" panose="020B0604000101010101" pitchFamily="50" charset="-127"/>
      <p:regular r:id="rId41"/>
      <p:bold r:id="rId42"/>
    </p:embeddedFont>
    <p:embeddedFont>
      <p:font typeface="Reem Kufi" panose="020B0600000101010101" charset="-78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42560E-92B3-42B1-A379-1D1E51E2DFE1}">
  <a:tblStyle styleId="{E642560E-92B3-42B1-A379-1D1E51E2DF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4" y="58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338ac425_1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a338ac425_1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1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338ac425_1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a338ac425_1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4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338ac425_1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a338ac425_1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86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a338ac425_1_1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0a338ac425_1_1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a338ac425_1_1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0a338ac425_1_1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261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a338ac425_1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a338ac425_1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1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a338ac425_1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a338ac425_1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a338ac425_1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a338ac425_1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648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a338ac425_1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a338ac425_1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64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a338ac425_1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a338ac425_1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138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a338ac425_1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a338ac425_1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a338ac425_1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a338ac425_1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865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a338ac425_1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a338ac425_1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346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338ac425_1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a338ac425_1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338ac425_1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a338ac425_1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98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338ac425_1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a338ac425_1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163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338ac425_1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a338ac425_1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338ac425_1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a338ac425_1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77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338ac425_1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a338ac425_1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41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54875" y="1221900"/>
            <a:ext cx="4487100" cy="27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019200"/>
            <a:ext cx="40179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30"/>
          <p:cNvCxnSpPr/>
          <p:nvPr/>
        </p:nvCxnSpPr>
        <p:spPr>
          <a:xfrm rot="10800000">
            <a:off x="1127750" y="4022937"/>
            <a:ext cx="0" cy="14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30"/>
          <p:cNvCxnSpPr/>
          <p:nvPr/>
        </p:nvCxnSpPr>
        <p:spPr>
          <a:xfrm>
            <a:off x="-69775" y="319575"/>
            <a:ext cx="425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30"/>
          <p:cNvCxnSpPr/>
          <p:nvPr/>
        </p:nvCxnSpPr>
        <p:spPr>
          <a:xfrm>
            <a:off x="7108875" y="4110300"/>
            <a:ext cx="205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418850" y="2773325"/>
            <a:ext cx="6306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1623300" y="1402800"/>
            <a:ext cx="5897400" cy="141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703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3000">
                <a:latin typeface="Cinzel Medium"/>
                <a:ea typeface="Cinzel Medium"/>
                <a:cs typeface="Cinzel Medium"/>
                <a:sym typeface="Cinzel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756725" y="1665600"/>
            <a:ext cx="6582300" cy="26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915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745725" y="1546875"/>
            <a:ext cx="3396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15775" y="2763450"/>
            <a:ext cx="2718000" cy="15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97101" y="650703"/>
            <a:ext cx="1992900" cy="100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528250" y="2098000"/>
            <a:ext cx="4087500" cy="17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3000">
                <a:latin typeface="Cinzel Medium"/>
                <a:ea typeface="Cinzel Medium"/>
                <a:cs typeface="Cinzel Medium"/>
                <a:sym typeface="Cinzel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_1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 hasCustomPrompt="1"/>
          </p:nvPr>
        </p:nvSpPr>
        <p:spPr>
          <a:xfrm>
            <a:off x="634025" y="1542975"/>
            <a:ext cx="996300" cy="6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 b="1">
                <a:solidFill>
                  <a:schemeClr val="accent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2447732" y="2986550"/>
            <a:ext cx="996300" cy="6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 b="1">
                <a:solidFill>
                  <a:schemeClr val="accent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1249225" y="20564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3"/>
          </p:nvPr>
        </p:nvSpPr>
        <p:spPr>
          <a:xfrm>
            <a:off x="3063057" y="34954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4249709" y="1542975"/>
            <a:ext cx="996300" cy="6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 b="1">
                <a:solidFill>
                  <a:schemeClr val="accent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5" hasCustomPrompt="1"/>
          </p:nvPr>
        </p:nvSpPr>
        <p:spPr>
          <a:xfrm>
            <a:off x="6056391" y="2986550"/>
            <a:ext cx="996300" cy="6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 b="1">
                <a:solidFill>
                  <a:schemeClr val="accent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6"/>
          </p:nvPr>
        </p:nvSpPr>
        <p:spPr>
          <a:xfrm>
            <a:off x="4865009" y="20564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7"/>
          </p:nvPr>
        </p:nvSpPr>
        <p:spPr>
          <a:xfrm>
            <a:off x="6671691" y="34954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1249200" y="2433600"/>
            <a:ext cx="2025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9"/>
          </p:nvPr>
        </p:nvSpPr>
        <p:spPr>
          <a:xfrm>
            <a:off x="4864999" y="2433600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3"/>
          </p:nvPr>
        </p:nvSpPr>
        <p:spPr>
          <a:xfrm>
            <a:off x="3063024" y="3873700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6671701" y="3873700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5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0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248150" y="2111700"/>
            <a:ext cx="307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1248150" y="2468725"/>
            <a:ext cx="30747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253400" y="540000"/>
            <a:ext cx="33186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3" hasCustomPrompt="1"/>
          </p:nvPr>
        </p:nvSpPr>
        <p:spPr>
          <a:xfrm>
            <a:off x="3680850" y="1070675"/>
            <a:ext cx="996300" cy="6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2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3000">
                <a:latin typeface="Cinzel Medium"/>
                <a:ea typeface="Cinzel Medium"/>
                <a:cs typeface="Cinzel Medium"/>
                <a:sym typeface="Cinzel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2620819" y="1772588"/>
            <a:ext cx="1428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2"/>
          </p:nvPr>
        </p:nvSpPr>
        <p:spPr>
          <a:xfrm>
            <a:off x="4434652" y="1772588"/>
            <a:ext cx="1553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3"/>
          </p:nvPr>
        </p:nvSpPr>
        <p:spPr>
          <a:xfrm>
            <a:off x="2620800" y="2182006"/>
            <a:ext cx="1553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4"/>
          </p:nvPr>
        </p:nvSpPr>
        <p:spPr>
          <a:xfrm>
            <a:off x="4434625" y="2182006"/>
            <a:ext cx="1553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5"/>
          </p:nvPr>
        </p:nvSpPr>
        <p:spPr>
          <a:xfrm>
            <a:off x="857328" y="1772588"/>
            <a:ext cx="1553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6"/>
          </p:nvPr>
        </p:nvSpPr>
        <p:spPr>
          <a:xfrm>
            <a:off x="857300" y="2182006"/>
            <a:ext cx="1553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2_1_2_1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3000">
                <a:latin typeface="Cinzel Medium"/>
                <a:ea typeface="Cinzel Medium"/>
                <a:cs typeface="Cinzel Medium"/>
                <a:sym typeface="Cinzel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2620825" y="20564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2"/>
          </p:nvPr>
        </p:nvSpPr>
        <p:spPr>
          <a:xfrm>
            <a:off x="4434657" y="34954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6236609" y="20564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4"/>
          </p:nvPr>
        </p:nvSpPr>
        <p:spPr>
          <a:xfrm>
            <a:off x="2620800" y="2424701"/>
            <a:ext cx="2025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6236599" y="2424701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6"/>
          </p:nvPr>
        </p:nvSpPr>
        <p:spPr>
          <a:xfrm>
            <a:off x="4434624" y="3864801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7"/>
          </p:nvPr>
        </p:nvSpPr>
        <p:spPr>
          <a:xfrm>
            <a:off x="857336" y="34954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8"/>
          </p:nvPr>
        </p:nvSpPr>
        <p:spPr>
          <a:xfrm>
            <a:off x="857303" y="3864801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2_1_2_2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ctrTitle"/>
          </p:nvPr>
        </p:nvSpPr>
        <p:spPr>
          <a:xfrm>
            <a:off x="3732000" y="540000"/>
            <a:ext cx="46920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3000">
                <a:latin typeface="Cinzel Medium"/>
                <a:ea typeface="Cinzel Medium"/>
                <a:cs typeface="Cinzel Medium"/>
                <a:sym typeface="Cinzel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29"/>
          <p:cNvCxnSpPr/>
          <p:nvPr/>
        </p:nvCxnSpPr>
        <p:spPr>
          <a:xfrm rot="10800000">
            <a:off x="7802475" y="1687137"/>
            <a:ext cx="0" cy="38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9"/>
          <p:cNvCxnSpPr/>
          <p:nvPr/>
        </p:nvCxnSpPr>
        <p:spPr>
          <a:xfrm>
            <a:off x="2775675" y="319575"/>
            <a:ext cx="63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inzel"/>
              <a:buNone/>
              <a:defRPr sz="28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Char char="●"/>
              <a:defRPr sz="11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Char char="○"/>
              <a:defRPr sz="11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Char char="■"/>
              <a:defRPr sz="11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Char char="●"/>
              <a:defRPr sz="11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Char char="○"/>
              <a:defRPr sz="11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Char char="■"/>
              <a:defRPr sz="11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Char char="●"/>
              <a:defRPr sz="11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Char char="○"/>
              <a:defRPr sz="11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Char char="■"/>
              <a:defRPr sz="11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9" r:id="rId4"/>
    <p:sldLayoutId id="2147483660" r:id="rId5"/>
    <p:sldLayoutId id="2147483664" r:id="rId6"/>
    <p:sldLayoutId id="2147483666" r:id="rId7"/>
    <p:sldLayoutId id="2147483670" r:id="rId8"/>
    <p:sldLayoutId id="2147483675" r:id="rId9"/>
    <p:sldLayoutId id="2147483676" r:id="rId10"/>
    <p:sldLayoutId id="2147483680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/>
          <p:nvPr/>
        </p:nvSpPr>
        <p:spPr>
          <a:xfrm>
            <a:off x="1038225" y="369409"/>
            <a:ext cx="6024000" cy="3853800"/>
          </a:xfrm>
          <a:prstGeom prst="rect">
            <a:avLst/>
          </a:prstGeom>
          <a:solidFill>
            <a:srgbClr val="000000">
              <a:alpha val="5393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34"/>
          <p:cNvCxnSpPr/>
          <p:nvPr/>
        </p:nvCxnSpPr>
        <p:spPr>
          <a:xfrm rot="10800000">
            <a:off x="1018525" y="4643625"/>
            <a:ext cx="64059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34"/>
          <p:cNvCxnSpPr>
            <a:cxnSpLocks/>
          </p:cNvCxnSpPr>
          <p:nvPr/>
        </p:nvCxnSpPr>
        <p:spPr>
          <a:xfrm flipH="1">
            <a:off x="5380908" y="2276239"/>
            <a:ext cx="3419705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4" name="Google Shape;154;p34"/>
          <p:cNvSpPr txBox="1">
            <a:spLocks noGrp="1"/>
          </p:cNvSpPr>
          <p:nvPr>
            <p:ph type="subTitle" idx="1"/>
          </p:nvPr>
        </p:nvSpPr>
        <p:spPr>
          <a:xfrm>
            <a:off x="1758225" y="4143025"/>
            <a:ext cx="40179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S.I. VILLAGE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47AB09-6E23-9DB2-F500-7816B523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225" y="827467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E4DD10-790A-FD83-1B4A-42C716C7B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352" y="547303"/>
            <a:ext cx="2657846" cy="40963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B629EA-CF91-D280-5614-3CA127F09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493" y="3585421"/>
            <a:ext cx="3010591" cy="10582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ctrTitle"/>
          </p:nvPr>
        </p:nvSpPr>
        <p:spPr>
          <a:xfrm>
            <a:off x="1253400" y="540000"/>
            <a:ext cx="4385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경쟁사 조사 </a:t>
            </a:r>
            <a:r>
              <a:rPr lang="en-US" altLang="ko-KR" dirty="0"/>
              <a:t>- </a:t>
            </a:r>
            <a:r>
              <a:rPr lang="ko-KR" altLang="en-US" dirty="0" err="1"/>
              <a:t>무신사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273" name="Google Shape;273;p41"/>
          <p:cNvSpPr txBox="1">
            <a:spLocks noGrp="1"/>
          </p:cNvSpPr>
          <p:nvPr>
            <p:ph type="subTitle" idx="1"/>
          </p:nvPr>
        </p:nvSpPr>
        <p:spPr>
          <a:xfrm>
            <a:off x="1134024" y="1658133"/>
            <a:ext cx="35573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단점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2"/>
          </p:nvPr>
        </p:nvSpPr>
        <p:spPr>
          <a:xfrm>
            <a:off x="1253400" y="2615425"/>
            <a:ext cx="343797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lang="ko-KR" altLang="en-US"/>
            </a:pPr>
            <a:r>
              <a:rPr lang="ko-KR" altLang="en-US" sz="1200" dirty="0"/>
              <a:t>옷 쇼핑몰 특성상 한눈에 들어오는 맛이 있어야 하는데</a:t>
            </a:r>
            <a:r>
              <a:rPr lang="ko-KR" altLang="en-US" dirty="0"/>
              <a:t> </a:t>
            </a:r>
            <a:r>
              <a:rPr lang="ko-KR" altLang="en-US" sz="1200" dirty="0"/>
              <a:t>사진 크기가 작아서 가독성이 떨어짐 </a:t>
            </a:r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en-US" altLang="ko-KR" sz="1200" dirty="0"/>
              <a:t>gnb</a:t>
            </a:r>
            <a:r>
              <a:rPr lang="ko-KR" altLang="en-US" sz="1200" dirty="0"/>
              <a:t> 메뉴 색상이 한눈에 확 띄지 않아서 불편함</a:t>
            </a:r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ko-KR" altLang="en-US" sz="1200" dirty="0"/>
              <a:t>사이트가 깔끔하다는 생각이 들지 않음</a:t>
            </a:r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ko-KR" altLang="en-US" sz="1200" dirty="0"/>
              <a:t>폰트나 사이트 주 컬러 같은 스타일 가이드에 크게 신경 쓴 느낌이 들지 않음</a:t>
            </a:r>
          </a:p>
        </p:txBody>
      </p:sp>
      <p:sp>
        <p:nvSpPr>
          <p:cNvPr id="275" name="Google Shape;275;p41"/>
          <p:cNvSpPr txBox="1">
            <a:spLocks noGrp="1"/>
          </p:cNvSpPr>
          <p:nvPr>
            <p:ph type="title" idx="3"/>
          </p:nvPr>
        </p:nvSpPr>
        <p:spPr>
          <a:xfrm>
            <a:off x="3680850" y="10706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76" name="Google Shape;276;p41"/>
          <p:cNvCxnSpPr/>
          <p:nvPr/>
        </p:nvCxnSpPr>
        <p:spPr>
          <a:xfrm>
            <a:off x="0" y="319575"/>
            <a:ext cx="1606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1"/>
          <p:cNvCxnSpPr/>
          <p:nvPr/>
        </p:nvCxnSpPr>
        <p:spPr>
          <a:xfrm rot="10800000">
            <a:off x="1009425" y="2247837"/>
            <a:ext cx="0" cy="32544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9227F5-0687-EC03-D73F-F94F3286932C}"/>
              </a:ext>
            </a:extLst>
          </p:cNvPr>
          <p:cNvGrpSpPr/>
          <p:nvPr/>
        </p:nvGrpSpPr>
        <p:grpSpPr>
          <a:xfrm>
            <a:off x="4691370" y="2109050"/>
            <a:ext cx="4236729" cy="2470150"/>
            <a:chOff x="0" y="4358970"/>
            <a:chExt cx="8015478" cy="23615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0E07DE-16C7-60DA-3D4B-80EB505BF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4358970"/>
              <a:ext cx="4272227" cy="236155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30C2AED-39D3-B9C6-BDAC-AA4395074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007739" y="4628637"/>
              <a:ext cx="4007739" cy="1822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99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ctrTitle"/>
          </p:nvPr>
        </p:nvSpPr>
        <p:spPr>
          <a:xfrm>
            <a:off x="1253400" y="540000"/>
            <a:ext cx="4385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경쟁사 조사 </a:t>
            </a:r>
            <a:r>
              <a:rPr lang="en-US" altLang="ko-KR" dirty="0"/>
              <a:t>- </a:t>
            </a:r>
            <a:r>
              <a:rPr lang="ko-KR" altLang="en-US" dirty="0" err="1"/>
              <a:t>하이버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273" name="Google Shape;273;p41"/>
          <p:cNvSpPr txBox="1">
            <a:spLocks noGrp="1"/>
          </p:cNvSpPr>
          <p:nvPr>
            <p:ph type="subTitle" idx="1"/>
          </p:nvPr>
        </p:nvSpPr>
        <p:spPr>
          <a:xfrm>
            <a:off x="1134024" y="1658133"/>
            <a:ext cx="35573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장점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2"/>
          </p:nvPr>
        </p:nvSpPr>
        <p:spPr>
          <a:xfrm>
            <a:off x="1253400" y="2615425"/>
            <a:ext cx="343797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lang="ko-KR" altLang="en-US"/>
            </a:pPr>
            <a:r>
              <a:rPr lang="ko-KR" altLang="en-US" sz="1200" dirty="0"/>
              <a:t>1. 폰트 또는 색상의 가독성이 뛰어남</a:t>
            </a:r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ko-KR" altLang="en-US" sz="1200" dirty="0"/>
              <a:t>2. 분류도 </a:t>
            </a:r>
            <a:r>
              <a:rPr lang="ko-KR" altLang="en-US" sz="1200" dirty="0" err="1"/>
              <a:t>잘해놔서</a:t>
            </a:r>
            <a:r>
              <a:rPr lang="ko-KR" altLang="en-US" sz="1200" dirty="0"/>
              <a:t> 원하는 카테고리에 접근이 용이함</a:t>
            </a:r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ko-KR" altLang="en-US" sz="1200" dirty="0"/>
              <a:t>3. 깔끔하고 정갈한 느낌</a:t>
            </a:r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ko-KR" altLang="en-US" sz="1200" dirty="0"/>
              <a:t>4. 사진이 큼직해서 가독성이 좋음</a:t>
            </a:r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ko-KR" altLang="en-US" sz="1200" dirty="0"/>
              <a:t>5. 사이드 메뉴가 빠르고 깔끔함</a:t>
            </a:r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ko-KR" altLang="en-US" sz="1200" dirty="0"/>
              <a:t>6. 슬라이드 적용하여 광고</a:t>
            </a:r>
          </a:p>
        </p:txBody>
      </p:sp>
      <p:sp>
        <p:nvSpPr>
          <p:cNvPr id="275" name="Google Shape;275;p41"/>
          <p:cNvSpPr txBox="1">
            <a:spLocks noGrp="1"/>
          </p:cNvSpPr>
          <p:nvPr>
            <p:ph type="title" idx="3"/>
          </p:nvPr>
        </p:nvSpPr>
        <p:spPr>
          <a:xfrm>
            <a:off x="3680850" y="10706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76" name="Google Shape;276;p41"/>
          <p:cNvCxnSpPr/>
          <p:nvPr/>
        </p:nvCxnSpPr>
        <p:spPr>
          <a:xfrm>
            <a:off x="0" y="319575"/>
            <a:ext cx="1606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1"/>
          <p:cNvCxnSpPr/>
          <p:nvPr/>
        </p:nvCxnSpPr>
        <p:spPr>
          <a:xfrm rot="10800000">
            <a:off x="1009425" y="2247837"/>
            <a:ext cx="0" cy="32544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A847138-3035-0BB5-3F8F-A27D505BE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0200" y="1376825"/>
            <a:ext cx="3035356" cy="37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6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ctrTitle"/>
          </p:nvPr>
        </p:nvSpPr>
        <p:spPr>
          <a:xfrm>
            <a:off x="1253400" y="540000"/>
            <a:ext cx="4385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경쟁사 조사 </a:t>
            </a:r>
            <a:r>
              <a:rPr lang="en-US" altLang="ko-KR" dirty="0"/>
              <a:t>- </a:t>
            </a:r>
            <a:r>
              <a:rPr lang="ko-KR" altLang="en-US" dirty="0" err="1"/>
              <a:t>하이버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273" name="Google Shape;273;p41"/>
          <p:cNvSpPr txBox="1">
            <a:spLocks noGrp="1"/>
          </p:cNvSpPr>
          <p:nvPr>
            <p:ph type="subTitle" idx="1"/>
          </p:nvPr>
        </p:nvSpPr>
        <p:spPr>
          <a:xfrm>
            <a:off x="1134024" y="1658133"/>
            <a:ext cx="35573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단점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2"/>
          </p:nvPr>
        </p:nvSpPr>
        <p:spPr>
          <a:xfrm>
            <a:off x="1253400" y="2615425"/>
            <a:ext cx="343797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lang="ko-KR" altLang="en-US"/>
            </a:pPr>
            <a:r>
              <a:rPr lang="ko-KR" altLang="en-US" sz="1200" dirty="0"/>
              <a:t>로그인 후 찜하기를 누르면 찜 한 목록을 볼 수 없음(모바일은 가능)</a:t>
            </a:r>
          </a:p>
        </p:txBody>
      </p:sp>
      <p:sp>
        <p:nvSpPr>
          <p:cNvPr id="275" name="Google Shape;275;p41"/>
          <p:cNvSpPr txBox="1">
            <a:spLocks noGrp="1"/>
          </p:cNvSpPr>
          <p:nvPr>
            <p:ph type="title" idx="3"/>
          </p:nvPr>
        </p:nvSpPr>
        <p:spPr>
          <a:xfrm>
            <a:off x="3680850" y="10706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76" name="Google Shape;276;p41"/>
          <p:cNvCxnSpPr/>
          <p:nvPr/>
        </p:nvCxnSpPr>
        <p:spPr>
          <a:xfrm>
            <a:off x="0" y="319575"/>
            <a:ext cx="1606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1"/>
          <p:cNvCxnSpPr/>
          <p:nvPr/>
        </p:nvCxnSpPr>
        <p:spPr>
          <a:xfrm rot="10800000">
            <a:off x="1009425" y="2247837"/>
            <a:ext cx="0" cy="32544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A847138-3035-0BB5-3F8F-A27D505BE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0200" y="1376825"/>
            <a:ext cx="3035356" cy="37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5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"/>
          <p:cNvSpPr txBox="1">
            <a:spLocks noGrp="1"/>
          </p:cNvSpPr>
          <p:nvPr>
            <p:ph type="ctrTitle"/>
          </p:nvPr>
        </p:nvSpPr>
        <p:spPr>
          <a:xfrm>
            <a:off x="3732000" y="540000"/>
            <a:ext cx="46920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고객 페르소나</a:t>
            </a:r>
            <a:endParaRPr dirty="0"/>
          </a:p>
        </p:txBody>
      </p:sp>
      <p:cxnSp>
        <p:nvCxnSpPr>
          <p:cNvPr id="581" name="Google Shape;581;p53"/>
          <p:cNvCxnSpPr/>
          <p:nvPr/>
        </p:nvCxnSpPr>
        <p:spPr>
          <a:xfrm>
            <a:off x="7559625" y="319575"/>
            <a:ext cx="1606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82" name="Google Shape;582;p53"/>
          <p:cNvGraphicFramePr/>
          <p:nvPr>
            <p:extLst>
              <p:ext uri="{D42A27DB-BD31-4B8C-83A1-F6EECF244321}">
                <p14:modId xmlns:p14="http://schemas.microsoft.com/office/powerpoint/2010/main" val="1951914109"/>
              </p:ext>
            </p:extLst>
          </p:nvPr>
        </p:nvGraphicFramePr>
        <p:xfrm>
          <a:off x="3860800" y="1295330"/>
          <a:ext cx="4563200" cy="3002100"/>
        </p:xfrm>
        <a:graphic>
          <a:graphicData uri="http://schemas.openxmlformats.org/drawingml/2006/table">
            <a:tbl>
              <a:tblPr>
                <a:noFill/>
                <a:tableStyleId>{E642560E-92B3-42B1-A379-1D1E51E2DFE1}</a:tableStyleId>
              </a:tblPr>
              <a:tblGrid>
                <a:gridCol w="456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DBB16E"/>
                        </a:solidFill>
                        <a:latin typeface="+mj-ea"/>
                        <a:ea typeface="+mj-ea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대 중반의 직장인 김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OO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씨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rgbClr val="DBB16E"/>
                          </a:solidFill>
                          <a:latin typeface="+mj-ea"/>
                          <a:ea typeface="+mj-ea"/>
                          <a:cs typeface="Cinzel"/>
                          <a:sym typeface="Cinzel"/>
                        </a:rPr>
                        <a:t>고민</a:t>
                      </a:r>
                      <a:endParaRPr sz="1800" dirty="0">
                        <a:solidFill>
                          <a:srgbClr val="DBB16E"/>
                        </a:solidFill>
                        <a:latin typeface="+mj-ea"/>
                        <a:ea typeface="+mj-ea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옷을 잘 입고 싶은데 어디서부터 시작해야 될 지 모르겠음</a:t>
                      </a:r>
                      <a:endParaRPr lang="en-US" altLang="ko-KR" sz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rgbClr val="DBB16E"/>
                          </a:solidFill>
                          <a:latin typeface="+mj-ea"/>
                          <a:ea typeface="+mj-ea"/>
                          <a:cs typeface="Cinzel"/>
                          <a:sym typeface="Cinzel"/>
                        </a:rPr>
                        <a:t>히스토리</a:t>
                      </a:r>
                      <a:endParaRPr sz="1800" dirty="0">
                        <a:solidFill>
                          <a:srgbClr val="DBB16E"/>
                        </a:solidFill>
                        <a:latin typeface="+mj-ea"/>
                        <a:ea typeface="+mj-ea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pPr marL="0" marR="0" lvl="0" indent="0" algn="l" defTabSz="8255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164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함초롬돋움" panose="020B0604000101010101" pitchFamily="50" charset="-127"/>
                          <a:sym typeface="Lato Regular"/>
                        </a:rPr>
                        <a:t>- </a:t>
                      </a:r>
                      <a:r>
                        <a:rPr kumimoji="0" lang="ko-KR" altLang="en-US" sz="900" b="0" i="0" u="none" strike="noStrike" kern="0" cap="none" spc="164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함초롬돋움" panose="020B0604000101010101" pitchFamily="50" charset="-127"/>
                          <a:sym typeface="Lato Regular"/>
                        </a:rPr>
                        <a:t>공대 출신의 직장인</a:t>
                      </a:r>
                      <a:endParaRPr kumimoji="0" lang="en-US" altLang="ko-KR" sz="900" b="0" i="0" u="none" strike="noStrike" kern="0" cap="none" spc="164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함초롬돋움" panose="020B0604000101010101" pitchFamily="50" charset="-127"/>
                        <a:sym typeface="Lato Regular"/>
                      </a:endParaRPr>
                    </a:p>
                    <a:p>
                      <a:pPr marL="0" marR="0" lvl="0" indent="0" algn="l" defTabSz="8255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164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함초롬돋움" panose="020B0604000101010101" pitchFamily="50" charset="-127"/>
                          <a:sym typeface="Lato Regular"/>
                        </a:rPr>
                        <a:t>- </a:t>
                      </a:r>
                      <a:r>
                        <a:rPr kumimoji="0" lang="ko-KR" altLang="en-US" sz="900" b="0" i="0" u="none" strike="noStrike" kern="0" cap="none" spc="164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함초롬돋움" panose="020B0604000101010101" pitchFamily="50" charset="-127"/>
                          <a:sym typeface="Lato Regular"/>
                        </a:rPr>
                        <a:t>평소 패션에 관심이 없음</a:t>
                      </a:r>
                      <a:endParaRPr kumimoji="0" lang="en-US" altLang="ko-KR" sz="900" b="0" i="0" u="none" strike="noStrike" kern="0" cap="none" spc="164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함초롬돋움" panose="020B0604000101010101" pitchFamily="50" charset="-127"/>
                        <a:sym typeface="Lato Regular"/>
                      </a:endParaRPr>
                    </a:p>
                    <a:p>
                      <a:pPr marL="0" marR="0" lvl="0" indent="0" algn="l" defTabSz="8255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164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함초롬돋움" panose="020B0604000101010101" pitchFamily="50" charset="-127"/>
                          <a:sym typeface="Lato Regular"/>
                        </a:rPr>
                        <a:t>- </a:t>
                      </a:r>
                      <a:r>
                        <a:rPr kumimoji="0" lang="ko-KR" altLang="en-US" sz="900" b="0" i="0" u="none" strike="noStrike" kern="0" cap="none" spc="164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함초롬돋움" panose="020B0604000101010101" pitchFamily="50" charset="-127"/>
                          <a:sym typeface="Lato Regular"/>
                        </a:rPr>
                        <a:t>주변에서 패션에 대해 신경 쓰라는 말을 들어 최근 패션에 대해 관심이 생겼으나 어떤 패션과 제품이 자신에게 어울리는지 모름</a:t>
                      </a:r>
                      <a:endParaRPr kumimoji="0" lang="en-US" altLang="ko-KR" sz="900" b="0" i="0" u="none" strike="noStrike" kern="0" cap="none" spc="164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함초롬돋움" panose="020B0604000101010101" pitchFamily="50" charset="-127"/>
                        <a:sym typeface="Lato Regular"/>
                      </a:endParaRPr>
                    </a:p>
                    <a:p>
                      <a:pPr marL="0" marR="0" lvl="0" indent="0" algn="l" defTabSz="8255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164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함초롬돋움" panose="020B0604000101010101" pitchFamily="50" charset="-127"/>
                          <a:sym typeface="Lato Regular"/>
                        </a:rPr>
                        <a:t>- </a:t>
                      </a:r>
                      <a:r>
                        <a:rPr kumimoji="0" lang="ko-KR" altLang="en-US" sz="900" b="0" i="0" u="none" strike="noStrike" kern="0" cap="none" spc="164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함초롬돋움" panose="020B0604000101010101" pitchFamily="50" charset="-127"/>
                          <a:sym typeface="Lato Regular"/>
                        </a:rPr>
                        <a:t>직장인이기 때문에 제품을 구매할 여력은 많음</a:t>
                      </a:r>
                      <a:endParaRPr sz="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Karla ExtraLight"/>
                        <a:sym typeface="Karla Extra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BA75CD7-3E88-B249-6FD4-AD6A3B32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95330"/>
            <a:ext cx="2262900" cy="1977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"/>
          <p:cNvSpPr txBox="1">
            <a:spLocks noGrp="1"/>
          </p:cNvSpPr>
          <p:nvPr>
            <p:ph type="ctrTitle"/>
          </p:nvPr>
        </p:nvSpPr>
        <p:spPr>
          <a:xfrm>
            <a:off x="3732000" y="540000"/>
            <a:ext cx="46920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고객 페르소나</a:t>
            </a:r>
            <a:endParaRPr dirty="0"/>
          </a:p>
        </p:txBody>
      </p:sp>
      <p:cxnSp>
        <p:nvCxnSpPr>
          <p:cNvPr id="581" name="Google Shape;581;p53"/>
          <p:cNvCxnSpPr/>
          <p:nvPr/>
        </p:nvCxnSpPr>
        <p:spPr>
          <a:xfrm>
            <a:off x="7559625" y="319575"/>
            <a:ext cx="1606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82" name="Google Shape;582;p53"/>
          <p:cNvGraphicFramePr/>
          <p:nvPr>
            <p:extLst>
              <p:ext uri="{D42A27DB-BD31-4B8C-83A1-F6EECF244321}">
                <p14:modId xmlns:p14="http://schemas.microsoft.com/office/powerpoint/2010/main" val="1266089711"/>
              </p:ext>
            </p:extLst>
          </p:nvPr>
        </p:nvGraphicFramePr>
        <p:xfrm>
          <a:off x="3860800" y="1295330"/>
          <a:ext cx="4563200" cy="3108780"/>
        </p:xfrm>
        <a:graphic>
          <a:graphicData uri="http://schemas.openxmlformats.org/drawingml/2006/table">
            <a:tbl>
              <a:tblPr>
                <a:noFill/>
                <a:tableStyleId>{E642560E-92B3-42B1-A379-1D1E51E2DFE1}</a:tableStyleId>
              </a:tblPr>
              <a:tblGrid>
                <a:gridCol w="456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DBB16E"/>
                        </a:solidFill>
                        <a:latin typeface="+mj-ea"/>
                        <a:ea typeface="+mj-ea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20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대 아나운서 서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OO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씨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rgbClr val="DBB16E"/>
                          </a:solidFill>
                          <a:latin typeface="+mj-ea"/>
                          <a:ea typeface="+mj-ea"/>
                          <a:cs typeface="Cinzel"/>
                          <a:sym typeface="Cinzel"/>
                        </a:rPr>
                        <a:t>고민</a:t>
                      </a:r>
                      <a:endParaRPr sz="1800" dirty="0">
                        <a:solidFill>
                          <a:srgbClr val="DBB16E"/>
                        </a:solidFill>
                        <a:latin typeface="+mj-ea"/>
                        <a:ea typeface="+mj-ea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대학 졸업 후 바로 직장에 다니기 시작해서 평상시에 입을 옷이 필요함</a:t>
                      </a:r>
                      <a:endParaRPr lang="en-US" altLang="ko-KR" sz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rgbClr val="DBB16E"/>
                          </a:solidFill>
                          <a:latin typeface="+mj-ea"/>
                          <a:ea typeface="+mj-ea"/>
                          <a:cs typeface="Cinzel"/>
                          <a:sym typeface="Cinzel"/>
                        </a:rPr>
                        <a:t>히스토리</a:t>
                      </a:r>
                      <a:endParaRPr sz="1800" dirty="0">
                        <a:solidFill>
                          <a:srgbClr val="DBB16E"/>
                        </a:solidFill>
                        <a:latin typeface="+mj-ea"/>
                        <a:ea typeface="+mj-ea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50"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항상 정해진 옷을 입기 때문에 본인의 스타일을 찾고 싶음</a:t>
                      </a:r>
                      <a:endParaRPr lang="en-US" altLang="ko-KR" sz="10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많이 신경 쓰지 않아도 멋스러운 옷을 원함</a:t>
                      </a:r>
                      <a:endParaRPr lang="en-US" altLang="ko-KR" sz="10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품질이 좋고 편리하게 볼 수 있는 합리적인 구매처를 찾음</a:t>
                      </a:r>
                      <a:endParaRPr lang="en-US" altLang="ko-KR" sz="10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함초롬돋움" panose="020B0604000101010101" pitchFamily="50" charset="-127"/>
                        </a:rPr>
                        <a:t>유행에 따른 흔한 아이템으로만 되어있는 곳은 선호하지 않음</a:t>
                      </a:r>
                      <a:endParaRPr sz="3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Karla ExtraLight"/>
                        <a:sym typeface="Karla Extra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4638CB-AA19-08FF-24AC-5AD07431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91" y="1295330"/>
            <a:ext cx="2287197" cy="194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3355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시안 방향성 정의</a:t>
            </a:r>
            <a:endParaRPr dirty="0"/>
          </a:p>
        </p:txBody>
      </p:sp>
      <p:cxnSp>
        <p:nvCxnSpPr>
          <p:cNvPr id="401" name="Google Shape;401;p47"/>
          <p:cNvCxnSpPr/>
          <p:nvPr/>
        </p:nvCxnSpPr>
        <p:spPr>
          <a:xfrm>
            <a:off x="3464475" y="1157775"/>
            <a:ext cx="5701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5205B2-A199-7A58-82B4-9870B8BD006F}"/>
              </a:ext>
            </a:extLst>
          </p:cNvPr>
          <p:cNvGrpSpPr/>
          <p:nvPr/>
        </p:nvGrpSpPr>
        <p:grpSpPr>
          <a:xfrm>
            <a:off x="238046" y="1028400"/>
            <a:ext cx="8667908" cy="4092816"/>
            <a:chOff x="1095296" y="458986"/>
            <a:chExt cx="10799484" cy="59360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C5B17F-E743-9670-885C-A9D3D6D4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6422" y="2323407"/>
              <a:ext cx="2281818" cy="40716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FE5700-8E5B-D401-3AA2-83EDC6FBB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9759" y="458986"/>
              <a:ext cx="2385021" cy="45304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33F45D-E55D-DE1D-7EC0-ED5488E7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1108" y="710267"/>
              <a:ext cx="2025804" cy="41573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6827BC-8FD8-452F-E56F-765D53CA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5296" y="1892233"/>
              <a:ext cx="2456221" cy="44389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8472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시안 방향성 정의</a:t>
            </a:r>
            <a:endParaRPr dirty="0"/>
          </a:p>
        </p:txBody>
      </p:sp>
      <p:cxnSp>
        <p:nvCxnSpPr>
          <p:cNvPr id="401" name="Google Shape;401;p47"/>
          <p:cNvCxnSpPr/>
          <p:nvPr/>
        </p:nvCxnSpPr>
        <p:spPr>
          <a:xfrm>
            <a:off x="3464475" y="1157775"/>
            <a:ext cx="5701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A590BE83-EBB8-6ADF-1FB6-3B07BC15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08" y="1398414"/>
            <a:ext cx="1747820" cy="2794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3633E61A-4EE0-4705-602D-DC9B0D4FB596}"/>
              </a:ext>
            </a:extLst>
          </p:cNvPr>
          <p:cNvGrpSpPr/>
          <p:nvPr/>
        </p:nvGrpSpPr>
        <p:grpSpPr>
          <a:xfrm>
            <a:off x="397601" y="1398414"/>
            <a:ext cx="5515897" cy="3745086"/>
            <a:chOff x="318545" y="232755"/>
            <a:chExt cx="8642159" cy="631113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C542A75-1F2A-2031-8673-AC4489F9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7148" y="232755"/>
              <a:ext cx="2511061" cy="447294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7E694D6-EC5A-4211-BE2C-7BD08E280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2265" y="1777148"/>
              <a:ext cx="2738439" cy="470855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13A845E-F58C-34B6-5DE5-F7911AA4B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545" y="1848715"/>
              <a:ext cx="2510441" cy="46951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2"/>
          <p:cNvSpPr txBox="1">
            <a:spLocks noGrp="1"/>
          </p:cNvSpPr>
          <p:nvPr>
            <p:ph type="title"/>
          </p:nvPr>
        </p:nvSpPr>
        <p:spPr>
          <a:xfrm>
            <a:off x="975878" y="101456"/>
            <a:ext cx="2194488" cy="8197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Site MAP</a:t>
            </a:r>
            <a:endParaRPr sz="3200" dirty="0"/>
          </a:p>
        </p:txBody>
      </p:sp>
      <p:cxnSp>
        <p:nvCxnSpPr>
          <p:cNvPr id="573" name="Google Shape;573;p52"/>
          <p:cNvCxnSpPr/>
          <p:nvPr/>
        </p:nvCxnSpPr>
        <p:spPr>
          <a:xfrm rot="10800000">
            <a:off x="8424000" y="-70250"/>
            <a:ext cx="0" cy="9915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C1B33AA-11BA-0FAD-3497-571358A13768}"/>
              </a:ext>
            </a:extLst>
          </p:cNvPr>
          <p:cNvSpPr/>
          <p:nvPr/>
        </p:nvSpPr>
        <p:spPr>
          <a:xfrm>
            <a:off x="705411" y="1126506"/>
            <a:ext cx="1583601" cy="229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25" dirty="0"/>
              <a:t>Main page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72B58A9-B130-05F4-88C6-77C9C5671941}"/>
              </a:ext>
            </a:extLst>
          </p:cNvPr>
          <p:cNvGrpSpPr/>
          <p:nvPr/>
        </p:nvGrpSpPr>
        <p:grpSpPr>
          <a:xfrm>
            <a:off x="873220" y="1355932"/>
            <a:ext cx="1247981" cy="447831"/>
            <a:chOff x="426719" y="2000972"/>
            <a:chExt cx="1663975" cy="59710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A25B4FF-0845-7AF8-6582-62F734C7D040}"/>
                </a:ext>
              </a:extLst>
            </p:cNvPr>
            <p:cNvSpPr/>
            <p:nvPr/>
          </p:nvSpPr>
          <p:spPr>
            <a:xfrm>
              <a:off x="426719" y="2234568"/>
              <a:ext cx="1663975" cy="3635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25" dirty="0" smtClean="0"/>
                <a:t>메인</a:t>
              </a:r>
              <a:endParaRPr lang="ko-KR" altLang="en-US" sz="1125" dirty="0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C038B61-6175-766D-403F-9D99E8CA31CB}"/>
                </a:ext>
              </a:extLst>
            </p:cNvPr>
            <p:cNvCxnSpPr>
              <a:stCxn id="106" idx="0"/>
            </p:cNvCxnSpPr>
            <p:nvPr/>
          </p:nvCxnSpPr>
          <p:spPr>
            <a:xfrm flipV="1">
              <a:off x="1258707" y="2000972"/>
              <a:ext cx="0" cy="233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3D6D2CE-7E42-AB21-7E35-5266D90851DB}"/>
              </a:ext>
            </a:extLst>
          </p:cNvPr>
          <p:cNvCxnSpPr>
            <a:cxnSpLocks/>
          </p:cNvCxnSpPr>
          <p:nvPr/>
        </p:nvCxnSpPr>
        <p:spPr>
          <a:xfrm>
            <a:off x="2298536" y="1245382"/>
            <a:ext cx="550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B7A7AC8-4C90-EEFF-41B4-F45B9BC7C963}"/>
              </a:ext>
            </a:extLst>
          </p:cNvPr>
          <p:cNvGrpSpPr/>
          <p:nvPr/>
        </p:nvGrpSpPr>
        <p:grpSpPr>
          <a:xfrm>
            <a:off x="5978831" y="1250156"/>
            <a:ext cx="941544" cy="1477532"/>
            <a:chOff x="9180074" y="1666875"/>
            <a:chExt cx="1255392" cy="197004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088C1E7-8CFD-B0F1-8671-B0A0B0027095}"/>
                </a:ext>
              </a:extLst>
            </p:cNvPr>
            <p:cNvSpPr/>
            <p:nvPr/>
          </p:nvSpPr>
          <p:spPr>
            <a:xfrm>
              <a:off x="9321698" y="2238841"/>
              <a:ext cx="1113768" cy="3592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25" dirty="0"/>
                <a:t>로그인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0A49610-D1E7-2174-84DF-2F1FEDC800B6}"/>
                </a:ext>
              </a:extLst>
            </p:cNvPr>
            <p:cNvSpPr/>
            <p:nvPr/>
          </p:nvSpPr>
          <p:spPr>
            <a:xfrm>
              <a:off x="9321698" y="3231747"/>
              <a:ext cx="1113768" cy="4051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25" dirty="0"/>
                <a:t>회원가입</a:t>
              </a: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1B068D0-1810-3007-3A99-0DFC0EC979BF}"/>
                </a:ext>
              </a:extLst>
            </p:cNvPr>
            <p:cNvCxnSpPr/>
            <p:nvPr/>
          </p:nvCxnSpPr>
          <p:spPr>
            <a:xfrm flipV="1">
              <a:off x="9889072" y="1666875"/>
              <a:ext cx="0" cy="570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69A494A0-31E2-6FCB-2DFE-BB161A9C8546}"/>
                </a:ext>
              </a:extLst>
            </p:cNvPr>
            <p:cNvCxnSpPr/>
            <p:nvPr/>
          </p:nvCxnSpPr>
          <p:spPr>
            <a:xfrm>
              <a:off x="9184078" y="2387518"/>
              <a:ext cx="0" cy="998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01B1722-A75D-D626-B662-092EF4957EFC}"/>
                </a:ext>
              </a:extLst>
            </p:cNvPr>
            <p:cNvCxnSpPr/>
            <p:nvPr/>
          </p:nvCxnSpPr>
          <p:spPr>
            <a:xfrm flipH="1" flipV="1">
              <a:off x="9184078" y="3385960"/>
              <a:ext cx="185332" cy="1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BF4E1936-5F84-DD61-0DAD-F61A8D3784A8}"/>
                </a:ext>
              </a:extLst>
            </p:cNvPr>
            <p:cNvCxnSpPr/>
            <p:nvPr/>
          </p:nvCxnSpPr>
          <p:spPr>
            <a:xfrm flipH="1" flipV="1">
              <a:off x="9180074" y="2387518"/>
              <a:ext cx="185332" cy="1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F6DCBF9-F797-B2ED-9389-8B5353D67806}"/>
              </a:ext>
            </a:extLst>
          </p:cNvPr>
          <p:cNvGrpSpPr/>
          <p:nvPr/>
        </p:nvGrpSpPr>
        <p:grpSpPr>
          <a:xfrm>
            <a:off x="7281438" y="1250156"/>
            <a:ext cx="937641" cy="1477532"/>
            <a:chOff x="10816396" y="1666875"/>
            <a:chExt cx="1250188" cy="1970042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6D95291-AF71-BE4D-D1F3-6E3C6C27EF46}"/>
                </a:ext>
              </a:extLst>
            </p:cNvPr>
            <p:cNvSpPr/>
            <p:nvPr/>
          </p:nvSpPr>
          <p:spPr>
            <a:xfrm>
              <a:off x="10952816" y="2238842"/>
              <a:ext cx="1113768" cy="359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25" dirty="0"/>
                <a:t>언어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C4DA9F7-BADB-6ADE-4B37-36E89C7FA509}"/>
                </a:ext>
              </a:extLst>
            </p:cNvPr>
            <p:cNvSpPr/>
            <p:nvPr/>
          </p:nvSpPr>
          <p:spPr>
            <a:xfrm>
              <a:off x="10952816" y="3231747"/>
              <a:ext cx="1113768" cy="4051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25" dirty="0"/>
                <a:t>한국어</a:t>
              </a: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E2FBD3-F195-65CA-BEB0-290A68F33814}"/>
                </a:ext>
              </a:extLst>
            </p:cNvPr>
            <p:cNvCxnSpPr>
              <a:stCxn id="120" idx="0"/>
            </p:cNvCxnSpPr>
            <p:nvPr/>
          </p:nvCxnSpPr>
          <p:spPr>
            <a:xfrm flipV="1">
              <a:off x="11509700" y="1666875"/>
              <a:ext cx="0" cy="571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7C6AFBD8-2D74-705E-E609-2F21E2331E3F}"/>
                </a:ext>
              </a:extLst>
            </p:cNvPr>
            <p:cNvCxnSpPr/>
            <p:nvPr/>
          </p:nvCxnSpPr>
          <p:spPr>
            <a:xfrm flipH="1">
              <a:off x="10816396" y="2387518"/>
              <a:ext cx="4004" cy="998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7A19810-5027-3790-2BFE-E4B10FBC08FC}"/>
                </a:ext>
              </a:extLst>
            </p:cNvPr>
            <p:cNvCxnSpPr/>
            <p:nvPr/>
          </p:nvCxnSpPr>
          <p:spPr>
            <a:xfrm flipH="1" flipV="1">
              <a:off x="10820400" y="3385960"/>
              <a:ext cx="185332" cy="1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7180E81-3E9F-B5F9-755F-1552593745DC}"/>
                </a:ext>
              </a:extLst>
            </p:cNvPr>
            <p:cNvCxnSpPr/>
            <p:nvPr/>
          </p:nvCxnSpPr>
          <p:spPr>
            <a:xfrm flipH="1" flipV="1">
              <a:off x="10816396" y="2387518"/>
              <a:ext cx="185332" cy="1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26DC168-F78F-9274-FD5E-B0C0A8161917}"/>
              </a:ext>
            </a:extLst>
          </p:cNvPr>
          <p:cNvGrpSpPr/>
          <p:nvPr/>
        </p:nvGrpSpPr>
        <p:grpSpPr>
          <a:xfrm>
            <a:off x="4222755" y="1250157"/>
            <a:ext cx="1265805" cy="698405"/>
            <a:chOff x="7277616" y="1666875"/>
            <a:chExt cx="1687740" cy="931206"/>
          </a:xfrm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301C82F9-4540-A543-F8C2-F79A44AB87E2}"/>
                </a:ext>
              </a:extLst>
            </p:cNvPr>
            <p:cNvCxnSpPr/>
            <p:nvPr/>
          </p:nvCxnSpPr>
          <p:spPr>
            <a:xfrm flipV="1">
              <a:off x="8126225" y="1666875"/>
              <a:ext cx="0" cy="570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A5D9D7-B787-0A67-CC4C-335B3BA07422}"/>
                </a:ext>
              </a:extLst>
            </p:cNvPr>
            <p:cNvSpPr/>
            <p:nvPr/>
          </p:nvSpPr>
          <p:spPr>
            <a:xfrm>
              <a:off x="7277616" y="2240934"/>
              <a:ext cx="1687740" cy="357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25" dirty="0"/>
                <a:t>고객센터</a:t>
              </a:r>
            </a:p>
          </p:txBody>
        </p: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9217C7E-95BD-7696-DBD9-073E3306C4C7}"/>
              </a:ext>
            </a:extLst>
          </p:cNvPr>
          <p:cNvSpPr/>
          <p:nvPr/>
        </p:nvSpPr>
        <p:spPr>
          <a:xfrm>
            <a:off x="4332302" y="2153654"/>
            <a:ext cx="1161501" cy="293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25" dirty="0"/>
              <a:t>1:1 </a:t>
            </a:r>
            <a:r>
              <a:rPr lang="ko-KR" altLang="en-US" sz="1125" dirty="0"/>
              <a:t>문의 작성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3E0C0FD-18EC-200E-662E-DD6CF684D58B}"/>
              </a:ext>
            </a:extLst>
          </p:cNvPr>
          <p:cNvSpPr/>
          <p:nvPr/>
        </p:nvSpPr>
        <p:spPr>
          <a:xfrm>
            <a:off x="4337133" y="2614038"/>
            <a:ext cx="1156302" cy="275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25" dirty="0"/>
              <a:t>문의 게시판</a:t>
            </a: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1672AFC5-C5C4-5AD0-7E0E-23DC1B104058}"/>
              </a:ext>
            </a:extLst>
          </p:cNvPr>
          <p:cNvCxnSpPr/>
          <p:nvPr/>
        </p:nvCxnSpPr>
        <p:spPr>
          <a:xfrm flipH="1">
            <a:off x="4226084" y="1888612"/>
            <a:ext cx="3003" cy="857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6BC253D6-8742-060A-6292-B19FC1D7C0E4}"/>
              </a:ext>
            </a:extLst>
          </p:cNvPr>
          <p:cNvCxnSpPr/>
          <p:nvPr/>
        </p:nvCxnSpPr>
        <p:spPr>
          <a:xfrm flipH="1" flipV="1">
            <a:off x="4232090" y="2746352"/>
            <a:ext cx="238842" cy="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1524C150-A732-4A28-2A8D-D1EA966E6721}"/>
              </a:ext>
            </a:extLst>
          </p:cNvPr>
          <p:cNvCxnSpPr/>
          <p:nvPr/>
        </p:nvCxnSpPr>
        <p:spPr>
          <a:xfrm flipH="1" flipV="1">
            <a:off x="4226084" y="2265161"/>
            <a:ext cx="138999" cy="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FC314928-7F83-E9E9-6EB1-ECF20AD8B3D9}"/>
              </a:ext>
            </a:extLst>
          </p:cNvPr>
          <p:cNvGrpSpPr/>
          <p:nvPr/>
        </p:nvGrpSpPr>
        <p:grpSpPr>
          <a:xfrm>
            <a:off x="2532242" y="1245382"/>
            <a:ext cx="1390259" cy="1427525"/>
            <a:chOff x="4735923" y="1660509"/>
            <a:chExt cx="1853679" cy="1903367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264E23E6-53BC-D8C8-D586-4879ED3EB859}"/>
                </a:ext>
              </a:extLst>
            </p:cNvPr>
            <p:cNvGrpSpPr/>
            <p:nvPr/>
          </p:nvGrpSpPr>
          <p:grpSpPr>
            <a:xfrm>
              <a:off x="4741270" y="1660509"/>
              <a:ext cx="1687740" cy="937572"/>
              <a:chOff x="5741624" y="1666875"/>
              <a:chExt cx="1687740" cy="937572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3459C3A8-7292-42FF-095F-D390C388C875}"/>
                  </a:ext>
                </a:extLst>
              </p:cNvPr>
              <p:cNvCxnSpPr/>
              <p:nvPr/>
            </p:nvCxnSpPr>
            <p:spPr>
              <a:xfrm flipV="1">
                <a:off x="6580694" y="1666875"/>
                <a:ext cx="0" cy="5708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8C382D6B-7C22-385B-1199-1E4BC764F0B2}"/>
                  </a:ext>
                </a:extLst>
              </p:cNvPr>
              <p:cNvSpPr/>
              <p:nvPr/>
            </p:nvSpPr>
            <p:spPr>
              <a:xfrm>
                <a:off x="5741624" y="2240934"/>
                <a:ext cx="1687740" cy="3635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125" dirty="0"/>
                  <a:t>마이 페이지</a:t>
                </a:r>
              </a:p>
            </p:txBody>
          </p:sp>
        </p:grp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831427E7-2CA1-C50D-F749-10574979DC64}"/>
                </a:ext>
              </a:extLst>
            </p:cNvPr>
            <p:cNvSpPr/>
            <p:nvPr/>
          </p:nvSpPr>
          <p:spPr>
            <a:xfrm>
              <a:off x="4886795" y="3117129"/>
              <a:ext cx="1702807" cy="4467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25" dirty="0" smtClean="0"/>
                <a:t>회원 탈퇴</a:t>
              </a:r>
              <a:endParaRPr lang="ko-KR" altLang="en-US" sz="1125" dirty="0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9F6E721-5180-5947-BED2-33E4F759EC58}"/>
                </a:ext>
              </a:extLst>
            </p:cNvPr>
            <p:cNvCxnSpPr/>
            <p:nvPr/>
          </p:nvCxnSpPr>
          <p:spPr>
            <a:xfrm>
              <a:off x="4735923" y="2473877"/>
              <a:ext cx="0" cy="757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8D5E9F66-49D6-9C63-212C-3049E89A2C01}"/>
                </a:ext>
              </a:extLst>
            </p:cNvPr>
            <p:cNvCxnSpPr/>
            <p:nvPr/>
          </p:nvCxnSpPr>
          <p:spPr>
            <a:xfrm flipH="1" flipV="1">
              <a:off x="4735924" y="3227072"/>
              <a:ext cx="185332" cy="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E0C0FD-18EC-200E-662E-DD6CF684D58B}"/>
              </a:ext>
            </a:extLst>
          </p:cNvPr>
          <p:cNvSpPr/>
          <p:nvPr/>
        </p:nvSpPr>
        <p:spPr>
          <a:xfrm>
            <a:off x="4459716" y="3084486"/>
            <a:ext cx="1156302" cy="275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25" dirty="0" err="1" smtClean="0"/>
              <a:t>문의내역</a:t>
            </a:r>
            <a:r>
              <a:rPr lang="ko-KR" altLang="en-US" sz="1125" dirty="0" smtClean="0"/>
              <a:t> 답글</a:t>
            </a:r>
            <a:endParaRPr lang="ko-KR" altLang="en-US" sz="1125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BC253D6-8742-060A-6292-B19FC1D7C0E4}"/>
              </a:ext>
            </a:extLst>
          </p:cNvPr>
          <p:cNvCxnSpPr/>
          <p:nvPr/>
        </p:nvCxnSpPr>
        <p:spPr>
          <a:xfrm flipH="1" flipV="1">
            <a:off x="4334795" y="3216800"/>
            <a:ext cx="238842" cy="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672AFC5-C5C4-5AD0-7E0E-23DC1B104058}"/>
              </a:ext>
            </a:extLst>
          </p:cNvPr>
          <p:cNvCxnSpPr/>
          <p:nvPr/>
        </p:nvCxnSpPr>
        <p:spPr>
          <a:xfrm flipH="1">
            <a:off x="4329299" y="2764180"/>
            <a:ext cx="3003" cy="857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3E0C0FD-18EC-200E-662E-DD6CF684D58B}"/>
              </a:ext>
            </a:extLst>
          </p:cNvPr>
          <p:cNvSpPr/>
          <p:nvPr/>
        </p:nvSpPr>
        <p:spPr>
          <a:xfrm>
            <a:off x="4463029" y="3485361"/>
            <a:ext cx="1156302" cy="275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25" dirty="0" smtClean="0"/>
              <a:t>답글 수정</a:t>
            </a:r>
            <a:r>
              <a:rPr lang="en-US" altLang="ko-KR" sz="1125" dirty="0" smtClean="0"/>
              <a:t>/</a:t>
            </a:r>
            <a:r>
              <a:rPr lang="ko-KR" altLang="en-US" sz="1125" dirty="0" smtClean="0"/>
              <a:t>삭제</a:t>
            </a:r>
            <a:endParaRPr lang="ko-KR" altLang="en-US" sz="1125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BC253D6-8742-060A-6292-B19FC1D7C0E4}"/>
              </a:ext>
            </a:extLst>
          </p:cNvPr>
          <p:cNvCxnSpPr/>
          <p:nvPr/>
        </p:nvCxnSpPr>
        <p:spPr>
          <a:xfrm flipH="1" flipV="1">
            <a:off x="4338108" y="3617675"/>
            <a:ext cx="238842" cy="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9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2"/>
          <p:cNvSpPr txBox="1">
            <a:spLocks noGrp="1"/>
          </p:cNvSpPr>
          <p:nvPr>
            <p:ph type="title"/>
          </p:nvPr>
        </p:nvSpPr>
        <p:spPr>
          <a:xfrm>
            <a:off x="975878" y="101456"/>
            <a:ext cx="2194488" cy="8197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Page list</a:t>
            </a:r>
            <a:endParaRPr sz="3200" dirty="0"/>
          </a:p>
        </p:txBody>
      </p:sp>
      <p:cxnSp>
        <p:nvCxnSpPr>
          <p:cNvPr id="573" name="Google Shape;573;p52"/>
          <p:cNvCxnSpPr/>
          <p:nvPr/>
        </p:nvCxnSpPr>
        <p:spPr>
          <a:xfrm rot="10800000">
            <a:off x="8424000" y="-70250"/>
            <a:ext cx="0" cy="9915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53709" y="1459626"/>
          <a:ext cx="4216924" cy="2225040"/>
        </p:xfrm>
        <a:graphic>
          <a:graphicData uri="http://schemas.openxmlformats.org/drawingml/2006/table">
            <a:tbl>
              <a:tblPr firstRow="1" bandRow="1">
                <a:tableStyleId>{E642560E-92B3-42B1-A379-1D1E51E2DFE1}</a:tableStyleId>
              </a:tblPr>
              <a:tblGrid>
                <a:gridCol w="2108462">
                  <a:extLst>
                    <a:ext uri="{9D8B030D-6E8A-4147-A177-3AD203B41FA5}">
                      <a16:colId xmlns:a16="http://schemas.microsoft.com/office/drawing/2014/main" val="1680869590"/>
                    </a:ext>
                  </a:extLst>
                </a:gridCol>
                <a:gridCol w="2108462">
                  <a:extLst>
                    <a:ext uri="{9D8B030D-6E8A-4147-A177-3AD203B41FA5}">
                      <a16:colId xmlns:a16="http://schemas.microsoft.com/office/drawing/2014/main" val="1281663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  <a:latin typeface="+mj-lt"/>
                        </a:rPr>
                        <a:t>.</a:t>
                      </a:r>
                      <a:r>
                        <a:rPr lang="en-US" altLang="ko-KR" dirty="0" err="1" smtClean="0">
                          <a:solidFill>
                            <a:schemeClr val="bg2"/>
                          </a:solidFill>
                          <a:latin typeface="+mj-lt"/>
                        </a:rPr>
                        <a:t>jsp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기능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7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  <a:latin typeface="+mj-lt"/>
                        </a:rPr>
                        <a:t>index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메인 페이지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13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  <a:latin typeface="+mj-lt"/>
                        </a:rPr>
                        <a:t>login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로그인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50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bg2"/>
                          </a:solidFill>
                          <a:latin typeface="+mj-lt"/>
                        </a:rPr>
                        <a:t>join_user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회원가입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64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bg2"/>
                          </a:solidFill>
                          <a:latin typeface="+mj-lt"/>
                        </a:rPr>
                        <a:t>mypage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마이페이지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6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bg2"/>
                          </a:solidFill>
                          <a:latin typeface="+mj-lt"/>
                        </a:rPr>
                        <a:t>getBoardList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1:1 </a:t>
                      </a:r>
                      <a:r>
                        <a:rPr lang="ko-KR" altLang="en-US" dirty="0" err="1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문의내역</a:t>
                      </a:r>
                      <a:r>
                        <a:rPr lang="ko-KR" altLang="en-US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확인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877994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24626"/>
              </p:ext>
            </p:extLst>
          </p:nvPr>
        </p:nvGraphicFramePr>
        <p:xfrm>
          <a:off x="4570633" y="1459626"/>
          <a:ext cx="4216924" cy="2225040"/>
        </p:xfrm>
        <a:graphic>
          <a:graphicData uri="http://schemas.openxmlformats.org/drawingml/2006/table">
            <a:tbl>
              <a:tblPr firstRow="1" bandRow="1">
                <a:tableStyleId>{E642560E-92B3-42B1-A379-1D1E51E2DFE1}</a:tableStyleId>
              </a:tblPr>
              <a:tblGrid>
                <a:gridCol w="2108462">
                  <a:extLst>
                    <a:ext uri="{9D8B030D-6E8A-4147-A177-3AD203B41FA5}">
                      <a16:colId xmlns:a16="http://schemas.microsoft.com/office/drawing/2014/main" val="1680869590"/>
                    </a:ext>
                  </a:extLst>
                </a:gridCol>
                <a:gridCol w="2108462">
                  <a:extLst>
                    <a:ext uri="{9D8B030D-6E8A-4147-A177-3AD203B41FA5}">
                      <a16:colId xmlns:a16="http://schemas.microsoft.com/office/drawing/2014/main" val="1281663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  <a:latin typeface="+mj-lt"/>
                        </a:rPr>
                        <a:t>.</a:t>
                      </a:r>
                      <a:r>
                        <a:rPr lang="en-US" altLang="ko-KR" dirty="0" err="1" smtClean="0">
                          <a:solidFill>
                            <a:schemeClr val="bg2"/>
                          </a:solidFill>
                          <a:latin typeface="+mj-lt"/>
                        </a:rPr>
                        <a:t>jsp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페이지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7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bg2"/>
                          </a:solidFill>
                          <a:latin typeface="+mj-lt"/>
                        </a:rPr>
                        <a:t>delete_user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회원탈퇴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13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bg2"/>
                          </a:solidFill>
                          <a:latin typeface="+mj-lt"/>
                        </a:rPr>
                        <a:t>reAddBoard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1:1</a:t>
                      </a:r>
                      <a:r>
                        <a:rPr lang="ko-KR" altLang="en-US" dirty="0" err="1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문의작성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50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updateBoard</a:t>
                      </a:r>
                      <a:endParaRPr lang="ko-KR" altLang="en-US" sz="1400" b="0" i="0" u="none" strike="noStrike" cap="none" dirty="0" smtClean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문의내역</a:t>
                      </a:r>
                      <a:r>
                        <a:rPr lang="ko-KR" altLang="en-US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답글달기</a:t>
                      </a:r>
                      <a:endParaRPr lang="ko-KR" altLang="en-US" dirty="0" smtClean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64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addBoard</a:t>
                      </a:r>
                      <a:endParaRPr lang="ko-KR" altLang="en-US" sz="1400" b="0" i="0" u="none" strike="noStrike" cap="none" dirty="0" smtClean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accent3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고객센터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6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solidFill>
                          <a:schemeClr val="accent3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877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1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브랜드 색</a:t>
            </a:r>
            <a:endParaRPr dirty="0"/>
          </a:p>
        </p:txBody>
      </p:sp>
      <p:cxnSp>
        <p:nvCxnSpPr>
          <p:cNvPr id="624" name="Google Shape;624;p56"/>
          <p:cNvCxnSpPr/>
          <p:nvPr/>
        </p:nvCxnSpPr>
        <p:spPr>
          <a:xfrm rot="10800000">
            <a:off x="8424000" y="996625"/>
            <a:ext cx="0" cy="42147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56"/>
          <p:cNvCxnSpPr/>
          <p:nvPr/>
        </p:nvCxnSpPr>
        <p:spPr>
          <a:xfrm rot="10800000">
            <a:off x="-19650" y="4519800"/>
            <a:ext cx="22614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40D8ACA-CDF8-8B0D-6E14-87A13AA40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/>
          <a:stretch/>
        </p:blipFill>
        <p:spPr>
          <a:xfrm>
            <a:off x="3193303" y="1766844"/>
            <a:ext cx="2306532" cy="1592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6CB04F-C127-20CC-3CCE-96F0C8E8C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8" y="1784154"/>
            <a:ext cx="2280567" cy="15751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D0C4E3-AAF8-394D-F6D8-345D9E820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13" y="1784154"/>
            <a:ext cx="2297874" cy="15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>
            <a:spLocks noGrp="1"/>
          </p:cNvSpPr>
          <p:nvPr>
            <p:ph type="subTitle" idx="3"/>
          </p:nvPr>
        </p:nvSpPr>
        <p:spPr>
          <a:xfrm>
            <a:off x="3063057" y="34954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ko-KR" sz="1800" dirty="0"/>
              <a:t> </a:t>
            </a:r>
            <a:r>
              <a:rPr lang="ko-KR" altLang="en-US" sz="1800" dirty="0"/>
              <a:t>트렌드 조사</a:t>
            </a:r>
            <a:endParaRPr lang="en-US" altLang="ko-KR" sz="1800" dirty="0"/>
          </a:p>
        </p:txBody>
      </p:sp>
      <p:sp>
        <p:nvSpPr>
          <p:cNvPr id="167" name="Google Shape;167;p36"/>
          <p:cNvSpPr txBox="1">
            <a:spLocks noGrp="1"/>
          </p:cNvSpPr>
          <p:nvPr>
            <p:ph type="ctrTitle" idx="15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634025" y="15429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9" name="Google Shape;169;p36"/>
          <p:cNvSpPr txBox="1">
            <a:spLocks noGrp="1"/>
          </p:cNvSpPr>
          <p:nvPr>
            <p:ph type="title" idx="2"/>
          </p:nvPr>
        </p:nvSpPr>
        <p:spPr>
          <a:xfrm>
            <a:off x="2447732" y="2986550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subTitle" idx="1"/>
          </p:nvPr>
        </p:nvSpPr>
        <p:spPr>
          <a:xfrm>
            <a:off x="1249225" y="20564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ko-KR" altLang="en-US" sz="1800" dirty="0"/>
              <a:t>주제 선정 이유</a:t>
            </a:r>
            <a:endParaRPr lang="en-US" altLang="ko-KR" sz="1800" dirty="0"/>
          </a:p>
        </p:txBody>
      </p:sp>
      <p:sp>
        <p:nvSpPr>
          <p:cNvPr id="171" name="Google Shape;171;p36"/>
          <p:cNvSpPr txBox="1">
            <a:spLocks noGrp="1"/>
          </p:cNvSpPr>
          <p:nvPr>
            <p:ph type="title" idx="4"/>
          </p:nvPr>
        </p:nvSpPr>
        <p:spPr>
          <a:xfrm>
            <a:off x="4249709" y="15429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title" idx="5"/>
          </p:nvPr>
        </p:nvSpPr>
        <p:spPr>
          <a:xfrm>
            <a:off x="6056391" y="2986550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subTitle" idx="6"/>
          </p:nvPr>
        </p:nvSpPr>
        <p:spPr>
          <a:xfrm>
            <a:off x="4865009" y="2056475"/>
            <a:ext cx="2376772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ko-KR" altLang="en-US" sz="1800" dirty="0"/>
              <a:t>시장 환경 조사</a:t>
            </a:r>
            <a:endParaRPr lang="en-US" altLang="ko-KR" sz="1800" dirty="0"/>
          </a:p>
        </p:txBody>
      </p:sp>
      <p:sp>
        <p:nvSpPr>
          <p:cNvPr id="174" name="Google Shape;174;p36"/>
          <p:cNvSpPr txBox="1">
            <a:spLocks noGrp="1"/>
          </p:cNvSpPr>
          <p:nvPr>
            <p:ph type="subTitle" idx="7"/>
          </p:nvPr>
        </p:nvSpPr>
        <p:spPr>
          <a:xfrm>
            <a:off x="6671691" y="34954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ko-KR" altLang="en-US" sz="1800" dirty="0"/>
              <a:t>경쟁사 조사</a:t>
            </a:r>
            <a:endParaRPr lang="en-US" altLang="ko-KR" sz="1800" dirty="0"/>
          </a:p>
        </p:txBody>
      </p:sp>
      <p:sp>
        <p:nvSpPr>
          <p:cNvPr id="175" name="Google Shape;175;p36"/>
          <p:cNvSpPr txBox="1">
            <a:spLocks noGrp="1"/>
          </p:cNvSpPr>
          <p:nvPr>
            <p:ph type="subTitle" idx="8"/>
          </p:nvPr>
        </p:nvSpPr>
        <p:spPr>
          <a:xfrm>
            <a:off x="1249200" y="2433600"/>
            <a:ext cx="2025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Describe the topic of the section here</a:t>
            </a:r>
            <a:endParaRPr dirty="0"/>
          </a:p>
        </p:txBody>
      </p:sp>
      <p:sp>
        <p:nvSpPr>
          <p:cNvPr id="176" name="Google Shape;176;p36"/>
          <p:cNvSpPr txBox="1">
            <a:spLocks noGrp="1"/>
          </p:cNvSpPr>
          <p:nvPr>
            <p:ph type="subTitle" idx="9"/>
          </p:nvPr>
        </p:nvSpPr>
        <p:spPr>
          <a:xfrm>
            <a:off x="4864999" y="2433600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subTitle" idx="13"/>
          </p:nvPr>
        </p:nvSpPr>
        <p:spPr>
          <a:xfrm>
            <a:off x="3063024" y="3873700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subTitle" idx="14"/>
          </p:nvPr>
        </p:nvSpPr>
        <p:spPr>
          <a:xfrm>
            <a:off x="6671701" y="3873700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cxnSp>
        <p:nvCxnSpPr>
          <p:cNvPr id="179" name="Google Shape;179;p36"/>
          <p:cNvCxnSpPr/>
          <p:nvPr/>
        </p:nvCxnSpPr>
        <p:spPr>
          <a:xfrm>
            <a:off x="3464475" y="1157775"/>
            <a:ext cx="5701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6"/>
          <p:cNvCxnSpPr/>
          <p:nvPr/>
        </p:nvCxnSpPr>
        <p:spPr>
          <a:xfrm rot="10800000">
            <a:off x="1024525" y="2261250"/>
            <a:ext cx="0" cy="9915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6"/>
          <p:cNvCxnSpPr/>
          <p:nvPr/>
        </p:nvCxnSpPr>
        <p:spPr>
          <a:xfrm rot="10800000">
            <a:off x="2833925" y="3705625"/>
            <a:ext cx="0" cy="9915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6"/>
          <p:cNvCxnSpPr/>
          <p:nvPr/>
        </p:nvCxnSpPr>
        <p:spPr>
          <a:xfrm rot="10800000">
            <a:off x="4628550" y="2261250"/>
            <a:ext cx="0" cy="9915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6"/>
          <p:cNvCxnSpPr/>
          <p:nvPr/>
        </p:nvCxnSpPr>
        <p:spPr>
          <a:xfrm rot="10800000">
            <a:off x="6448225" y="3705625"/>
            <a:ext cx="0" cy="9915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브랜드 </a:t>
            </a:r>
            <a:r>
              <a:rPr lang="ko-KR" altLang="en-US" dirty="0" smtClean="0"/>
              <a:t>이미지</a:t>
            </a:r>
            <a:endParaRPr dirty="0"/>
          </a:p>
        </p:txBody>
      </p:sp>
      <p:cxnSp>
        <p:nvCxnSpPr>
          <p:cNvPr id="624" name="Google Shape;624;p56"/>
          <p:cNvCxnSpPr/>
          <p:nvPr/>
        </p:nvCxnSpPr>
        <p:spPr>
          <a:xfrm rot="10800000">
            <a:off x="8424000" y="996625"/>
            <a:ext cx="0" cy="42147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56"/>
          <p:cNvCxnSpPr/>
          <p:nvPr/>
        </p:nvCxnSpPr>
        <p:spPr>
          <a:xfrm rot="10800000">
            <a:off x="-19650" y="4519800"/>
            <a:ext cx="22614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0" y="1028400"/>
            <a:ext cx="2130708" cy="32614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062" y="1258398"/>
            <a:ext cx="2130708" cy="32614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14" y="1473274"/>
            <a:ext cx="2130708" cy="32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>
            <a:spLocks noGrp="1"/>
          </p:cNvSpPr>
          <p:nvPr>
            <p:ph type="subTitle" idx="3"/>
          </p:nvPr>
        </p:nvSpPr>
        <p:spPr>
          <a:xfrm>
            <a:off x="3063057" y="3495401"/>
            <a:ext cx="2376772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ko-KR" altLang="en-US" sz="1800" dirty="0"/>
              <a:t>시안 방향성 정의</a:t>
            </a:r>
            <a:endParaRPr lang="en-US" altLang="ko-KR" sz="1800" dirty="0"/>
          </a:p>
        </p:txBody>
      </p:sp>
      <p:sp>
        <p:nvSpPr>
          <p:cNvPr id="167" name="Google Shape;167;p36"/>
          <p:cNvSpPr txBox="1">
            <a:spLocks noGrp="1"/>
          </p:cNvSpPr>
          <p:nvPr>
            <p:ph type="ctrTitle" idx="15"/>
          </p:nvPr>
        </p:nvSpPr>
        <p:spPr>
          <a:xfrm>
            <a:off x="720000" y="540000"/>
            <a:ext cx="48711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634025" y="15429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9" name="Google Shape;169;p36"/>
          <p:cNvSpPr txBox="1">
            <a:spLocks noGrp="1"/>
          </p:cNvSpPr>
          <p:nvPr>
            <p:ph type="title" idx="2"/>
          </p:nvPr>
        </p:nvSpPr>
        <p:spPr>
          <a:xfrm>
            <a:off x="2447732" y="2986550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70" name="Google Shape;170;p36"/>
          <p:cNvSpPr txBox="1">
            <a:spLocks noGrp="1"/>
          </p:cNvSpPr>
          <p:nvPr>
            <p:ph type="subTitle" idx="1"/>
          </p:nvPr>
        </p:nvSpPr>
        <p:spPr>
          <a:xfrm>
            <a:off x="1249225" y="20564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ko-KR" altLang="en-US" sz="1800" dirty="0"/>
              <a:t>페르소나 설정</a:t>
            </a:r>
            <a:endParaRPr lang="en-US" altLang="ko-KR" sz="1800" dirty="0"/>
          </a:p>
        </p:txBody>
      </p:sp>
      <p:sp>
        <p:nvSpPr>
          <p:cNvPr id="171" name="Google Shape;171;p36"/>
          <p:cNvSpPr txBox="1">
            <a:spLocks noGrp="1"/>
          </p:cNvSpPr>
          <p:nvPr>
            <p:ph type="title" idx="4"/>
          </p:nvPr>
        </p:nvSpPr>
        <p:spPr>
          <a:xfrm>
            <a:off x="4249709" y="15429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73" name="Google Shape;173;p36"/>
          <p:cNvSpPr txBox="1">
            <a:spLocks noGrp="1"/>
          </p:cNvSpPr>
          <p:nvPr>
            <p:ph type="subTitle" idx="6"/>
          </p:nvPr>
        </p:nvSpPr>
        <p:spPr>
          <a:xfrm>
            <a:off x="4865009" y="2056475"/>
            <a:ext cx="2376772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ko-KR" altLang="en-US" sz="1800" dirty="0"/>
              <a:t>정보 구조 설계</a:t>
            </a:r>
            <a:endParaRPr lang="en-US" altLang="ko-KR" sz="1800" dirty="0"/>
          </a:p>
        </p:txBody>
      </p:sp>
      <p:sp>
        <p:nvSpPr>
          <p:cNvPr id="175" name="Google Shape;175;p36"/>
          <p:cNvSpPr txBox="1">
            <a:spLocks noGrp="1"/>
          </p:cNvSpPr>
          <p:nvPr>
            <p:ph type="subTitle" idx="8"/>
          </p:nvPr>
        </p:nvSpPr>
        <p:spPr>
          <a:xfrm>
            <a:off x="1249200" y="2433600"/>
            <a:ext cx="2025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subTitle" idx="9"/>
          </p:nvPr>
        </p:nvSpPr>
        <p:spPr>
          <a:xfrm>
            <a:off x="4864999" y="2433600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subTitle" idx="13"/>
          </p:nvPr>
        </p:nvSpPr>
        <p:spPr>
          <a:xfrm>
            <a:off x="3063024" y="3873700"/>
            <a:ext cx="1862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Google Shape;179;p36"/>
          <p:cNvCxnSpPr/>
          <p:nvPr/>
        </p:nvCxnSpPr>
        <p:spPr>
          <a:xfrm>
            <a:off x="3464475" y="1157775"/>
            <a:ext cx="5701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6"/>
          <p:cNvCxnSpPr/>
          <p:nvPr/>
        </p:nvCxnSpPr>
        <p:spPr>
          <a:xfrm rot="10800000">
            <a:off x="1024525" y="2261250"/>
            <a:ext cx="0" cy="9915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6"/>
          <p:cNvCxnSpPr/>
          <p:nvPr/>
        </p:nvCxnSpPr>
        <p:spPr>
          <a:xfrm rot="10800000">
            <a:off x="2833925" y="3705625"/>
            <a:ext cx="0" cy="9915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6"/>
          <p:cNvCxnSpPr/>
          <p:nvPr/>
        </p:nvCxnSpPr>
        <p:spPr>
          <a:xfrm rot="10800000">
            <a:off x="4628550" y="2261250"/>
            <a:ext cx="0" cy="9915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946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7"/>
          <p:cNvCxnSpPr/>
          <p:nvPr/>
        </p:nvCxnSpPr>
        <p:spPr>
          <a:xfrm>
            <a:off x="3464475" y="1157775"/>
            <a:ext cx="5701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7"/>
          <p:cNvSpPr txBox="1">
            <a:spLocks noGrp="1"/>
          </p:cNvSpPr>
          <p:nvPr>
            <p:ph type="title" idx="2"/>
          </p:nvPr>
        </p:nvSpPr>
        <p:spPr>
          <a:xfrm>
            <a:off x="997101" y="650703"/>
            <a:ext cx="19929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715774" y="2763450"/>
            <a:ext cx="6919799" cy="15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코로나 확산세가 점차 잦아들며 외출과 출근 수요가 증가하였고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더불어 소비심리 개선과 보복 소비의 확산으로 수입 및 고가 의류 브랜드 매출의 상승하고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의류 브랜드 업체 중 최근 최대 실적을 달성한 </a:t>
            </a:r>
            <a:r>
              <a:rPr lang="en-US" altLang="ko-KR" dirty="0"/>
              <a:t>S.I VILLAGE</a:t>
            </a:r>
            <a:r>
              <a:rPr lang="ko-KR" altLang="en-US" dirty="0"/>
              <a:t>를 주제로 선정하였다</a:t>
            </a:r>
            <a:r>
              <a:rPr lang="en-US" altLang="ko-KR" dirty="0"/>
              <a:t>.</a:t>
            </a:r>
          </a:p>
        </p:txBody>
      </p:sp>
      <p:sp>
        <p:nvSpPr>
          <p:cNvPr id="193" name="Google Shape;193;p37"/>
          <p:cNvSpPr txBox="1">
            <a:spLocks noGrp="1"/>
          </p:cNvSpPr>
          <p:nvPr>
            <p:ph type="ctrTitle"/>
          </p:nvPr>
        </p:nvSpPr>
        <p:spPr>
          <a:xfrm>
            <a:off x="1745725" y="1546875"/>
            <a:ext cx="3396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sz="3200" dirty="0"/>
              <a:t>주제 선정 이유</a:t>
            </a:r>
            <a:endParaRPr lang="en-US" altLang="ko-KR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7"/>
          <p:cNvCxnSpPr/>
          <p:nvPr/>
        </p:nvCxnSpPr>
        <p:spPr>
          <a:xfrm>
            <a:off x="3464475" y="1157775"/>
            <a:ext cx="5701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7"/>
          <p:cNvSpPr txBox="1">
            <a:spLocks noGrp="1"/>
          </p:cNvSpPr>
          <p:nvPr>
            <p:ph type="title" idx="2"/>
          </p:nvPr>
        </p:nvSpPr>
        <p:spPr>
          <a:xfrm>
            <a:off x="997101" y="650703"/>
            <a:ext cx="19929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3" name="Google Shape;193;p37"/>
          <p:cNvSpPr txBox="1">
            <a:spLocks noGrp="1"/>
          </p:cNvSpPr>
          <p:nvPr>
            <p:ph type="ctrTitle"/>
          </p:nvPr>
        </p:nvSpPr>
        <p:spPr>
          <a:xfrm>
            <a:off x="1745725" y="1546875"/>
            <a:ext cx="3396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sz="3200" dirty="0"/>
              <a:t>트렌드 조사</a:t>
            </a:r>
            <a:endParaRPr lang="en-US" altLang="ko-KR" sz="32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5A53267-B6CB-395D-0169-E8A8DDA9F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09"/>
          <a:stretch/>
        </p:blipFill>
        <p:spPr>
          <a:xfrm>
            <a:off x="201551" y="2330775"/>
            <a:ext cx="2664271" cy="1353523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9EFDD1-C81B-D7D0-9CCD-235C227C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65" y="2330772"/>
            <a:ext cx="2664270" cy="135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내용 개체 틀 8">
            <a:extLst>
              <a:ext uri="{FF2B5EF4-FFF2-40B4-BE49-F238E27FC236}">
                <a16:creationId xmlns:a16="http://schemas.microsoft.com/office/drawing/2014/main" id="{759F9C6D-B514-F613-CB7F-0DCE1D9F0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72"/>
          <a:stretch/>
        </p:blipFill>
        <p:spPr>
          <a:xfrm>
            <a:off x="6200724" y="2330774"/>
            <a:ext cx="2452964" cy="1353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260F68-F1FC-9686-543B-D60600DA9DBA}"/>
              </a:ext>
            </a:extLst>
          </p:cNvPr>
          <p:cNvSpPr txBox="1"/>
          <p:nvPr/>
        </p:nvSpPr>
        <p:spPr>
          <a:xfrm>
            <a:off x="767562" y="3784415"/>
            <a:ext cx="1621892" cy="31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S.I VILLAGE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12AE1-4D86-7EFF-08C1-E34DB34C3AF6}"/>
              </a:ext>
            </a:extLst>
          </p:cNvPr>
          <p:cNvSpPr txBox="1"/>
          <p:nvPr/>
        </p:nvSpPr>
        <p:spPr>
          <a:xfrm>
            <a:off x="3761054" y="3779965"/>
            <a:ext cx="1621892" cy="31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SSF SHOP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70323-028D-5718-8957-7B03004EE784}"/>
              </a:ext>
            </a:extLst>
          </p:cNvPr>
          <p:cNvSpPr txBox="1"/>
          <p:nvPr/>
        </p:nvSpPr>
        <p:spPr>
          <a:xfrm>
            <a:off x="6616260" y="3779965"/>
            <a:ext cx="1621892" cy="31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LF MALL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87EA7-EDBF-7F00-970B-B18D74CC82FA}"/>
              </a:ext>
            </a:extLst>
          </p:cNvPr>
          <p:cNvSpPr txBox="1"/>
          <p:nvPr/>
        </p:nvSpPr>
        <p:spPr>
          <a:xfrm>
            <a:off x="997101" y="4256780"/>
            <a:ext cx="6511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</a:rPr>
              <a:t>주력 상품 및 이벤트를 메인 슬라이드</a:t>
            </a:r>
            <a:r>
              <a:rPr lang="en-US" altLang="ko-KR" sz="1600" dirty="0">
                <a:solidFill>
                  <a:schemeClr val="accent1"/>
                </a:solidFill>
              </a:rPr>
              <a:t>(Swiper)</a:t>
            </a:r>
            <a:r>
              <a:rPr lang="ko-KR" altLang="en-US" sz="1600" dirty="0">
                <a:solidFill>
                  <a:schemeClr val="accent1"/>
                </a:solidFill>
              </a:rPr>
              <a:t>에 배치하여 정보 제공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3B784-F60D-092D-2346-8F25F8C60F37}"/>
              </a:ext>
            </a:extLst>
          </p:cNvPr>
          <p:cNvSpPr txBox="1"/>
          <p:nvPr/>
        </p:nvSpPr>
        <p:spPr>
          <a:xfrm>
            <a:off x="997101" y="4709874"/>
            <a:ext cx="371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/>
                </a:solidFill>
              </a:rPr>
              <a:t>메인 화면 상단에 검색 창 기능 제공</a:t>
            </a:r>
          </a:p>
        </p:txBody>
      </p:sp>
    </p:spTree>
    <p:extLst>
      <p:ext uri="{BB962C8B-B14F-4D97-AF65-F5344CB8AC3E}">
        <p14:creationId xmlns:p14="http://schemas.microsoft.com/office/powerpoint/2010/main" val="209837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7"/>
          <p:cNvCxnSpPr/>
          <p:nvPr/>
        </p:nvCxnSpPr>
        <p:spPr>
          <a:xfrm>
            <a:off x="3464475" y="1157775"/>
            <a:ext cx="5701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7"/>
          <p:cNvSpPr txBox="1">
            <a:spLocks noGrp="1"/>
          </p:cNvSpPr>
          <p:nvPr>
            <p:ph type="title" idx="2"/>
          </p:nvPr>
        </p:nvSpPr>
        <p:spPr>
          <a:xfrm>
            <a:off x="997101" y="650703"/>
            <a:ext cx="19929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3" name="Google Shape;193;p37"/>
          <p:cNvSpPr txBox="1">
            <a:spLocks noGrp="1"/>
          </p:cNvSpPr>
          <p:nvPr>
            <p:ph type="ctrTitle"/>
          </p:nvPr>
        </p:nvSpPr>
        <p:spPr>
          <a:xfrm>
            <a:off x="1745725" y="1546875"/>
            <a:ext cx="3396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sz="3200" dirty="0"/>
              <a:t>트렌드 조사</a:t>
            </a:r>
            <a:endParaRPr lang="en-US" altLang="ko-KR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60F68-F1FC-9686-543B-D60600DA9DBA}"/>
              </a:ext>
            </a:extLst>
          </p:cNvPr>
          <p:cNvSpPr txBox="1"/>
          <p:nvPr/>
        </p:nvSpPr>
        <p:spPr>
          <a:xfrm>
            <a:off x="767562" y="3784415"/>
            <a:ext cx="1621892" cy="31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S.I VILLAGE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12AE1-4D86-7EFF-08C1-E34DB34C3AF6}"/>
              </a:ext>
            </a:extLst>
          </p:cNvPr>
          <p:cNvSpPr txBox="1"/>
          <p:nvPr/>
        </p:nvSpPr>
        <p:spPr>
          <a:xfrm>
            <a:off x="3761054" y="3779965"/>
            <a:ext cx="1621892" cy="31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SSF SHOP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70323-028D-5718-8957-7B03004EE784}"/>
              </a:ext>
            </a:extLst>
          </p:cNvPr>
          <p:cNvSpPr txBox="1"/>
          <p:nvPr/>
        </p:nvSpPr>
        <p:spPr>
          <a:xfrm>
            <a:off x="6616260" y="3779965"/>
            <a:ext cx="1621892" cy="31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LF MALL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87EA7-EDBF-7F00-970B-B18D74CC82FA}"/>
              </a:ext>
            </a:extLst>
          </p:cNvPr>
          <p:cNvSpPr txBox="1"/>
          <p:nvPr/>
        </p:nvSpPr>
        <p:spPr>
          <a:xfrm>
            <a:off x="997101" y="4256780"/>
            <a:ext cx="6511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GNB </a:t>
            </a:r>
            <a:r>
              <a:rPr lang="ko-KR" altLang="en-US" sz="1600" dirty="0">
                <a:solidFill>
                  <a:schemeClr val="accent1"/>
                </a:solidFill>
              </a:rPr>
              <a:t>메뉴바에 </a:t>
            </a:r>
            <a:r>
              <a:rPr lang="en-US" altLang="ko-KR" sz="1600" dirty="0">
                <a:solidFill>
                  <a:schemeClr val="accent1"/>
                </a:solidFill>
              </a:rPr>
              <a:t>hover</a:t>
            </a:r>
            <a:r>
              <a:rPr lang="ko-KR" altLang="en-US" sz="1600" dirty="0">
                <a:solidFill>
                  <a:schemeClr val="accent1"/>
                </a:solidFill>
              </a:rPr>
              <a:t>를 적용해 </a:t>
            </a:r>
            <a:r>
              <a:rPr lang="en-US" altLang="ko-KR" sz="1600" dirty="0">
                <a:solidFill>
                  <a:schemeClr val="accent1"/>
                </a:solidFill>
              </a:rPr>
              <a:t>2Depth </a:t>
            </a:r>
            <a:r>
              <a:rPr lang="ko-KR" altLang="en-US" sz="1600" dirty="0">
                <a:solidFill>
                  <a:schemeClr val="accent1"/>
                </a:solidFill>
              </a:rPr>
              <a:t>메뉴를 적용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3747B1-6C9D-7066-661D-B1356346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6" y="2330773"/>
            <a:ext cx="2664271" cy="13535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EC0CD3-1C19-5ED3-0F0D-AD1E5EF0F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2"/>
          <a:stretch/>
        </p:blipFill>
        <p:spPr>
          <a:xfrm>
            <a:off x="3239864" y="2326384"/>
            <a:ext cx="2664271" cy="1352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DCC0CF-F8D4-5FD7-7274-C3BE363D4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657" y="2326385"/>
            <a:ext cx="2395097" cy="135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3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ctrTitle"/>
          </p:nvPr>
        </p:nvSpPr>
        <p:spPr>
          <a:xfrm>
            <a:off x="1253400" y="540000"/>
            <a:ext cx="33186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시장 환경 조사</a:t>
            </a:r>
            <a:endParaRPr dirty="0"/>
          </a:p>
        </p:txBody>
      </p:sp>
      <p:sp>
        <p:nvSpPr>
          <p:cNvPr id="273" name="Google Shape;273;p41"/>
          <p:cNvSpPr txBox="1">
            <a:spLocks noGrp="1"/>
          </p:cNvSpPr>
          <p:nvPr>
            <p:ph type="subTitle" idx="1"/>
          </p:nvPr>
        </p:nvSpPr>
        <p:spPr>
          <a:xfrm>
            <a:off x="1134024" y="1658133"/>
            <a:ext cx="35573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코로나 이후 온라인 쇼핑몰 동향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2"/>
          </p:nvPr>
        </p:nvSpPr>
        <p:spPr>
          <a:xfrm>
            <a:off x="1207472" y="2823391"/>
            <a:ext cx="30747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/>
              <a:t>코로나  </a:t>
            </a:r>
            <a:r>
              <a:rPr lang="ko-KR" altLang="en-US" dirty="0" err="1"/>
              <a:t>팬데믹</a:t>
            </a:r>
            <a:r>
              <a:rPr lang="ko-KR" altLang="en-US" dirty="0"/>
              <a:t> 이후 소비자들의 온라인 소비는 폭발적으로 증가하여 온라인 쇼핑몰 거래액은 </a:t>
            </a:r>
            <a:r>
              <a:rPr lang="en-US" altLang="ko-KR" dirty="0"/>
              <a:t>2021</a:t>
            </a:r>
            <a:r>
              <a:rPr lang="ko-KR" altLang="en-US" dirty="0"/>
              <a:t>년에 전년도 대비 </a:t>
            </a:r>
            <a:r>
              <a:rPr lang="en-US" altLang="ko-KR" dirty="0"/>
              <a:t>21% </a:t>
            </a:r>
            <a:r>
              <a:rPr lang="ko-KR" altLang="en-US" dirty="0"/>
              <a:t>증가</a:t>
            </a:r>
            <a:r>
              <a:rPr lang="en-US" altLang="ko-KR" dirty="0"/>
              <a:t>, </a:t>
            </a:r>
            <a:r>
              <a:rPr lang="ko-KR" altLang="en-US" dirty="0" err="1"/>
              <a:t>이커머스</a:t>
            </a:r>
            <a:r>
              <a:rPr lang="ko-KR" altLang="en-US" dirty="0"/>
              <a:t> 시장을 견인하고 있다</a:t>
            </a:r>
            <a:r>
              <a:rPr lang="en-US" altLang="ko-KR" dirty="0"/>
              <a:t>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 err="1"/>
              <a:t>팬데믹으로</a:t>
            </a:r>
            <a:r>
              <a:rPr lang="ko-KR" altLang="en-US" dirty="0"/>
              <a:t> 위축됐던 소비심리는 사태가 진정됨에 따라 자연스레 회복되고 있지만  그 편리성을 인식한 소비자들로 하여금 온라인 쇼핑몰의 이용률은 시간이 지날수록 증가하는 추세이다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5" name="Google Shape;275;p41"/>
          <p:cNvSpPr txBox="1">
            <a:spLocks noGrp="1"/>
          </p:cNvSpPr>
          <p:nvPr>
            <p:ph type="title" idx="3"/>
          </p:nvPr>
        </p:nvSpPr>
        <p:spPr>
          <a:xfrm>
            <a:off x="3680850" y="10706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76" name="Google Shape;276;p41"/>
          <p:cNvCxnSpPr/>
          <p:nvPr/>
        </p:nvCxnSpPr>
        <p:spPr>
          <a:xfrm>
            <a:off x="0" y="319575"/>
            <a:ext cx="1606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1"/>
          <p:cNvCxnSpPr/>
          <p:nvPr/>
        </p:nvCxnSpPr>
        <p:spPr>
          <a:xfrm rot="10800000">
            <a:off x="1009425" y="2247837"/>
            <a:ext cx="0" cy="32544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l="19293" r="19299"/>
          <a:stretch/>
        </p:blipFill>
        <p:spPr>
          <a:xfrm flipH="1">
            <a:off x="4736077" y="540000"/>
            <a:ext cx="4458573" cy="48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/>
          <p:nvPr/>
        </p:nvSpPr>
        <p:spPr>
          <a:xfrm>
            <a:off x="4736075" y="540725"/>
            <a:ext cx="4458600" cy="4837800"/>
          </a:xfrm>
          <a:prstGeom prst="rect">
            <a:avLst/>
          </a:prstGeom>
          <a:solidFill>
            <a:srgbClr val="000000">
              <a:alpha val="5393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ctrTitle"/>
          </p:nvPr>
        </p:nvSpPr>
        <p:spPr>
          <a:xfrm>
            <a:off x="1253400" y="540000"/>
            <a:ext cx="33186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시장 환경 조사</a:t>
            </a:r>
            <a:endParaRPr dirty="0"/>
          </a:p>
        </p:txBody>
      </p:sp>
      <p:sp>
        <p:nvSpPr>
          <p:cNvPr id="273" name="Google Shape;273;p41"/>
          <p:cNvSpPr txBox="1">
            <a:spLocks noGrp="1"/>
          </p:cNvSpPr>
          <p:nvPr>
            <p:ph type="subTitle" idx="1"/>
          </p:nvPr>
        </p:nvSpPr>
        <p:spPr>
          <a:xfrm>
            <a:off x="1134024" y="1658133"/>
            <a:ext cx="35573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코로나 이후 온라인 쇼핑몰 동향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2"/>
          </p:nvPr>
        </p:nvSpPr>
        <p:spPr>
          <a:xfrm>
            <a:off x="1207472" y="2823391"/>
            <a:ext cx="30747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/>
              <a:t>전체 온라인 시장의 경우 매년 </a:t>
            </a:r>
            <a:r>
              <a:rPr lang="en-US" altLang="ko-KR" dirty="0"/>
              <a:t>20% </a:t>
            </a:r>
            <a:r>
              <a:rPr lang="ko-KR" altLang="en-US" dirty="0"/>
              <a:t>가까이 성장하고 있고 온라인 패션시장 또한 그 수혜를 입어 매년 순조롭게 성장하는 중이다</a:t>
            </a:r>
            <a:r>
              <a:rPr lang="en-US" altLang="ko-KR" dirty="0"/>
              <a:t>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/>
              <a:t>이에 따라 앞으로도 온라인 쇼핑몰에 대한 수요는 꾸준히 증가될 것으로 예상된다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5" name="Google Shape;275;p41"/>
          <p:cNvSpPr txBox="1">
            <a:spLocks noGrp="1"/>
          </p:cNvSpPr>
          <p:nvPr>
            <p:ph type="title" idx="3"/>
          </p:nvPr>
        </p:nvSpPr>
        <p:spPr>
          <a:xfrm>
            <a:off x="3680850" y="10706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76" name="Google Shape;276;p41"/>
          <p:cNvCxnSpPr/>
          <p:nvPr/>
        </p:nvCxnSpPr>
        <p:spPr>
          <a:xfrm>
            <a:off x="0" y="319575"/>
            <a:ext cx="1606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1"/>
          <p:cNvCxnSpPr/>
          <p:nvPr/>
        </p:nvCxnSpPr>
        <p:spPr>
          <a:xfrm rot="10800000">
            <a:off x="1009425" y="2247837"/>
            <a:ext cx="0" cy="32544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그림 311">
            <a:extLst>
              <a:ext uri="{FF2B5EF4-FFF2-40B4-BE49-F238E27FC236}">
                <a16:creationId xmlns:a16="http://schemas.microsoft.com/office/drawing/2014/main" id="{57AB0550-67AF-43DA-EE02-5CC90EFC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33" y="1947033"/>
            <a:ext cx="3847358" cy="29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8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ctrTitle"/>
          </p:nvPr>
        </p:nvSpPr>
        <p:spPr>
          <a:xfrm>
            <a:off x="1253400" y="540000"/>
            <a:ext cx="43854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경쟁사 조사 </a:t>
            </a:r>
            <a:r>
              <a:rPr lang="en-US" altLang="ko-KR" dirty="0"/>
              <a:t>- </a:t>
            </a:r>
            <a:r>
              <a:rPr lang="ko-KR" altLang="en-US" dirty="0" err="1"/>
              <a:t>무신사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273" name="Google Shape;273;p41"/>
          <p:cNvSpPr txBox="1">
            <a:spLocks noGrp="1"/>
          </p:cNvSpPr>
          <p:nvPr>
            <p:ph type="subTitle" idx="1"/>
          </p:nvPr>
        </p:nvSpPr>
        <p:spPr>
          <a:xfrm>
            <a:off x="1134024" y="1658133"/>
            <a:ext cx="35573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장점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2"/>
          </p:nvPr>
        </p:nvSpPr>
        <p:spPr>
          <a:xfrm>
            <a:off x="1253400" y="2615425"/>
            <a:ext cx="30747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lang="ko-KR" altLang="en-US"/>
            </a:pPr>
            <a:r>
              <a:rPr lang="ko-KR" altLang="en-US" sz="1200" dirty="0"/>
              <a:t>분류를 세부적으로 </a:t>
            </a:r>
            <a:r>
              <a:rPr lang="ko-KR" altLang="en-US" sz="1200" dirty="0" err="1"/>
              <a:t>잘해놨음</a:t>
            </a:r>
            <a:endParaRPr lang="ko-KR" altLang="en-US" sz="1200" dirty="0"/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ko-KR" altLang="en-US" sz="1200" dirty="0"/>
              <a:t>남성, 여성 카테고리가 부분적으로 적용되는 것이 아닌 전체적으로 적용이 되어 편리함</a:t>
            </a:r>
          </a:p>
          <a:p>
            <a:pPr>
              <a:defRPr lang="ko-KR" altLang="en-US"/>
            </a:pPr>
            <a:endParaRPr lang="ko-KR" altLang="en-US" sz="1200" dirty="0"/>
          </a:p>
          <a:p>
            <a:pPr>
              <a:defRPr lang="ko-KR" altLang="en-US"/>
            </a:pPr>
            <a:r>
              <a:rPr lang="ko-KR" altLang="en-US" sz="1200" dirty="0"/>
              <a:t>원하는 카테고리에 접근이 용이함</a:t>
            </a:r>
          </a:p>
        </p:txBody>
      </p:sp>
      <p:sp>
        <p:nvSpPr>
          <p:cNvPr id="275" name="Google Shape;275;p41"/>
          <p:cNvSpPr txBox="1">
            <a:spLocks noGrp="1"/>
          </p:cNvSpPr>
          <p:nvPr>
            <p:ph type="title" idx="3"/>
          </p:nvPr>
        </p:nvSpPr>
        <p:spPr>
          <a:xfrm>
            <a:off x="3680850" y="1070675"/>
            <a:ext cx="996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76" name="Google Shape;276;p41"/>
          <p:cNvCxnSpPr/>
          <p:nvPr/>
        </p:nvCxnSpPr>
        <p:spPr>
          <a:xfrm>
            <a:off x="0" y="319575"/>
            <a:ext cx="1606800" cy="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1"/>
          <p:cNvCxnSpPr/>
          <p:nvPr/>
        </p:nvCxnSpPr>
        <p:spPr>
          <a:xfrm rot="10800000">
            <a:off x="1009425" y="2247837"/>
            <a:ext cx="0" cy="3254400"/>
          </a:xfrm>
          <a:prstGeom prst="straightConnector1">
            <a:avLst/>
          </a:prstGeom>
          <a:noFill/>
          <a:ln w="9525" cap="flat" cmpd="sng">
            <a:solidFill>
              <a:srgbClr val="DBB16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7FC3DA0-3509-0581-D86D-CEE1F492B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6590" y="1248824"/>
            <a:ext cx="3762461" cy="35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9598"/>
      </p:ext>
    </p:extLst>
  </p:cSld>
  <p:clrMapOvr>
    <a:masterClrMapping/>
  </p:clrMapOvr>
</p:sld>
</file>

<file path=ppt/theme/theme1.xml><?xml version="1.0" encoding="utf-8"?>
<a:theme xmlns:a="http://schemas.openxmlformats.org/drawingml/2006/main" name="Criminal Justice Lawyer CV by Slidesgo">
  <a:themeElements>
    <a:clrScheme name="Simple Light">
      <a:dk1>
        <a:srgbClr val="000000"/>
      </a:dk1>
      <a:lt1>
        <a:srgbClr val="1B191A"/>
      </a:lt1>
      <a:dk2>
        <a:srgbClr val="DBB16E"/>
      </a:dk2>
      <a:lt2>
        <a:srgbClr val="EEEEEE"/>
      </a:lt2>
      <a:accent1>
        <a:srgbClr val="FFFFFF"/>
      </a:accent1>
      <a:accent2>
        <a:srgbClr val="F5E3C6"/>
      </a:accent2>
      <a:accent3>
        <a:srgbClr val="CCCCC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576</Words>
  <Application>Microsoft Office PowerPoint</Application>
  <PresentationFormat>화면 슬라이드 쇼(16:9)</PresentationFormat>
  <Paragraphs>150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Khand Light</vt:lpstr>
      <vt:lpstr>맑은 고딕</vt:lpstr>
      <vt:lpstr>Arial</vt:lpstr>
      <vt:lpstr>Karla ExtraLight</vt:lpstr>
      <vt:lpstr>Karla</vt:lpstr>
      <vt:lpstr>맑은 고딕 Semilight</vt:lpstr>
      <vt:lpstr>Cinzel Medium</vt:lpstr>
      <vt:lpstr>Cinzel</vt:lpstr>
      <vt:lpstr>Cutive Mono</vt:lpstr>
      <vt:lpstr>Titillium Web</vt:lpstr>
      <vt:lpstr>Lato Regular</vt:lpstr>
      <vt:lpstr>함초롬돋움</vt:lpstr>
      <vt:lpstr>Reem Kufi</vt:lpstr>
      <vt:lpstr>Criminal Justice Lawyer CV by Slidesgo</vt:lpstr>
      <vt:lpstr>PowerPoint 프레젠테이션</vt:lpstr>
      <vt:lpstr>index</vt:lpstr>
      <vt:lpstr>index</vt:lpstr>
      <vt:lpstr>01</vt:lpstr>
      <vt:lpstr>02</vt:lpstr>
      <vt:lpstr>02</vt:lpstr>
      <vt:lpstr>시장 환경 조사</vt:lpstr>
      <vt:lpstr>시장 환경 조사</vt:lpstr>
      <vt:lpstr>경쟁사 조사 - 무신사 </vt:lpstr>
      <vt:lpstr>경쟁사 조사 - 무신사 </vt:lpstr>
      <vt:lpstr>경쟁사 조사 - 하이버 </vt:lpstr>
      <vt:lpstr>경쟁사 조사 - 하이버 </vt:lpstr>
      <vt:lpstr>고객 페르소나</vt:lpstr>
      <vt:lpstr>고객 페르소나</vt:lpstr>
      <vt:lpstr>시안 방향성 정의</vt:lpstr>
      <vt:lpstr>시안 방향성 정의</vt:lpstr>
      <vt:lpstr>Site MAP</vt:lpstr>
      <vt:lpstr>Page list</vt:lpstr>
      <vt:lpstr>브랜드 색</vt:lpstr>
      <vt:lpstr>브랜드 이미지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i7C-43</cp:lastModifiedBy>
  <cp:revision>20</cp:revision>
  <dcterms:modified xsi:type="dcterms:W3CDTF">2022-12-09T08:15:38Z</dcterms:modified>
</cp:coreProperties>
</file>